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12192000" cy="6858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995149" cy="685799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86099" y="3900373"/>
            <a:ext cx="5019801" cy="12458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6939" y="1121105"/>
            <a:ext cx="10358120" cy="1652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jpg"/><Relationship Id="rId6" Type="http://schemas.openxmlformats.org/officeDocument/2006/relationships/image" Target="../media/image17.png"/><Relationship Id="rId7" Type="http://schemas.openxmlformats.org/officeDocument/2006/relationships/image" Target="../media/image18.jpg"/><Relationship Id="rId8" Type="http://schemas.openxmlformats.org/officeDocument/2006/relationships/image" Target="../media/image19.png"/><Relationship Id="rId9" Type="http://schemas.openxmlformats.org/officeDocument/2006/relationships/image" Target="../media/image20.jpg"/><Relationship Id="rId10" Type="http://schemas.openxmlformats.org/officeDocument/2006/relationships/image" Target="../media/image21.jpg"/><Relationship Id="rId11" Type="http://schemas.openxmlformats.org/officeDocument/2006/relationships/image" Target="../media/image22.png"/><Relationship Id="rId12" Type="http://schemas.openxmlformats.org/officeDocument/2006/relationships/image" Target="../media/image23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1999" cy="6857997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37944" y="1530096"/>
              <a:ext cx="8550402" cy="133883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02560" y="1674063"/>
            <a:ext cx="7786370" cy="75755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5"/>
              <a:t>OBD</a:t>
            </a:r>
            <a:r>
              <a:rPr dirty="0" sz="4800" spc="-20"/>
              <a:t> </a:t>
            </a:r>
            <a:r>
              <a:rPr dirty="0" sz="4800"/>
              <a:t>II</a:t>
            </a:r>
            <a:r>
              <a:rPr dirty="0" sz="4800" spc="-10"/>
              <a:t> </a:t>
            </a:r>
            <a:r>
              <a:rPr dirty="0" sz="4800" spc="-5"/>
              <a:t>norms</a:t>
            </a:r>
            <a:r>
              <a:rPr dirty="0" sz="4800" spc="-10"/>
              <a:t> </a:t>
            </a:r>
            <a:r>
              <a:rPr dirty="0" sz="4800"/>
              <a:t>and</a:t>
            </a:r>
            <a:r>
              <a:rPr dirty="0" sz="4800" spc="-15"/>
              <a:t> </a:t>
            </a:r>
            <a:r>
              <a:rPr dirty="0" sz="4800" spc="-10"/>
              <a:t>AL readiness</a:t>
            </a:r>
            <a:endParaRPr sz="4800"/>
          </a:p>
        </p:txBody>
      </p:sp>
      <p:sp>
        <p:nvSpPr>
          <p:cNvPr id="6" name="object 6"/>
          <p:cNvSpPr txBox="1"/>
          <p:nvPr/>
        </p:nvSpPr>
        <p:spPr>
          <a:xfrm>
            <a:off x="10748264" y="6036361"/>
            <a:ext cx="87820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FFFFFF"/>
                </a:solidFill>
                <a:latin typeface="Calibri"/>
                <a:cs typeface="Calibri"/>
              </a:rPr>
              <a:t>Feb</a:t>
            </a:r>
            <a:r>
              <a:rPr dirty="0" sz="1800" spc="-7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2023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8018780" y="1968500"/>
          <a:ext cx="4074795" cy="2921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59765"/>
                <a:gridCol w="962660"/>
                <a:gridCol w="616585"/>
                <a:gridCol w="681355"/>
                <a:gridCol w="584200"/>
                <a:gridCol w="551814"/>
              </a:tblGrid>
              <a:tr h="542544">
                <a:tc gridSpan="6">
                  <a:txBody>
                    <a:bodyPr/>
                    <a:lstStyle/>
                    <a:p>
                      <a:pPr marL="86360" marR="800735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dirty="0" sz="15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Emission</a:t>
                      </a:r>
                      <a:r>
                        <a:rPr dirty="0" sz="1500" spc="-3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 spc="-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Standards</a:t>
                      </a:r>
                      <a:r>
                        <a:rPr dirty="0" sz="1500" spc="-1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 spc="-1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for</a:t>
                      </a:r>
                      <a:r>
                        <a:rPr dirty="0" sz="1500" spc="-1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 spc="-2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Truck </a:t>
                      </a:r>
                      <a:r>
                        <a:rPr dirty="0" sz="15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and</a:t>
                      </a:r>
                      <a:r>
                        <a:rPr dirty="0" sz="1500" spc="-3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Buses, </a:t>
                      </a:r>
                      <a:r>
                        <a:rPr dirty="0" sz="1500" spc="-32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 spc="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mg/kWh</a:t>
                      </a:r>
                      <a:r>
                        <a:rPr dirty="0" sz="15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 spc="-1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(WHTC)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4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542670"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  <a:spcBef>
                          <a:spcPts val="1145"/>
                        </a:spcBef>
                      </a:pPr>
                      <a:r>
                        <a:rPr dirty="0" sz="1500" spc="-3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Year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1454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86360" marR="15430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1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Bharat </a:t>
                      </a:r>
                      <a:r>
                        <a:rPr dirty="0" sz="1500" spc="-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S</a:t>
                      </a:r>
                      <a:r>
                        <a:rPr dirty="0" sz="1500" spc="-2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t</a:t>
                      </a:r>
                      <a:r>
                        <a:rPr dirty="0" sz="15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anda</a:t>
                      </a:r>
                      <a:r>
                        <a:rPr dirty="0" sz="1500" spc="-2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r</a:t>
                      </a:r>
                      <a:r>
                        <a:rPr dirty="0" sz="15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d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42875">
                        <a:lnSpc>
                          <a:spcPct val="100000"/>
                        </a:lnSpc>
                        <a:spcBef>
                          <a:spcPts val="1145"/>
                        </a:spcBef>
                      </a:pPr>
                      <a:r>
                        <a:rPr dirty="0" sz="1500" spc="-1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NO</a:t>
                      </a:r>
                      <a:r>
                        <a:rPr dirty="0" baseline="-19444" sz="1500" spc="-1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x</a:t>
                      </a:r>
                      <a:endParaRPr baseline="-19444" sz="1500">
                        <a:latin typeface="Calibri"/>
                        <a:cs typeface="Calibri"/>
                      </a:endParaRPr>
                    </a:p>
                  </a:txBody>
                  <a:tcPr marL="0" marR="0" marB="0" marT="1454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270">
                        <a:lnSpc>
                          <a:spcPct val="100000"/>
                        </a:lnSpc>
                        <a:spcBef>
                          <a:spcPts val="1145"/>
                        </a:spcBef>
                      </a:pPr>
                      <a:r>
                        <a:rPr dirty="0" sz="15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HC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1454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45"/>
                        </a:spcBef>
                      </a:pPr>
                      <a:r>
                        <a:rPr dirty="0" sz="1500" spc="-1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CO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1454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3175">
                        <a:lnSpc>
                          <a:spcPct val="100000"/>
                        </a:lnSpc>
                        <a:spcBef>
                          <a:spcPts val="1145"/>
                        </a:spcBef>
                      </a:pPr>
                      <a:r>
                        <a:rPr dirty="0" sz="1500" spc="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PM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1454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</a:tr>
              <a:tr h="313944"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2000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BS</a:t>
                      </a:r>
                      <a:r>
                        <a:rPr dirty="0" sz="1500" spc="-5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0668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8000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90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1100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90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4500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254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360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</a:tr>
              <a:tr h="314070"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2005†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BS</a:t>
                      </a:r>
                      <a:r>
                        <a:rPr dirty="0" sz="1500" spc="-5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II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0668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7000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90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1100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90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4000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254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150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</a:tr>
              <a:tr h="313944"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2010†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BS</a:t>
                      </a:r>
                      <a:r>
                        <a:rPr dirty="0" sz="1500" spc="-4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III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0668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5000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63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780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90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5450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254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160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</a:tr>
              <a:tr h="333756"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2017†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4127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dirty="0" sz="15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BS</a:t>
                      </a:r>
                      <a:r>
                        <a:rPr dirty="0" sz="1500" spc="-5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IV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4127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0668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3500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4127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63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550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4127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90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4000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4127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90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30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4127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</a:tr>
              <a:tr h="547369"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2020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14795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dirty="0" sz="15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BS</a:t>
                      </a:r>
                      <a:r>
                        <a:rPr dirty="0" sz="1500" spc="-5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VI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14795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55575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dirty="0" sz="1500" spc="-5">
                          <a:solidFill>
                            <a:srgbClr val="003E71"/>
                          </a:solidFill>
                          <a:latin typeface="Calibri"/>
                          <a:cs typeface="Calibri"/>
                        </a:rPr>
                        <a:t>460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14795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635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160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14795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905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4000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14795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905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dirty="0" sz="15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10</a:t>
                      </a:r>
                      <a:endParaRPr sz="1500">
                        <a:latin typeface="Calibri"/>
                        <a:cs typeface="Calibri"/>
                      </a:endParaRPr>
                    </a:p>
                  </a:txBody>
                  <a:tcPr marL="0" marR="0" marB="0" marT="147955">
                    <a:lnL w="12700">
                      <a:solidFill>
                        <a:srgbClr val="003763"/>
                      </a:solidFill>
                      <a:prstDash val="solid"/>
                    </a:lnL>
                    <a:lnR w="12700">
                      <a:solidFill>
                        <a:srgbClr val="003763"/>
                      </a:solidFill>
                      <a:prstDash val="solid"/>
                    </a:lnR>
                    <a:lnT w="12700">
                      <a:solidFill>
                        <a:srgbClr val="003763"/>
                      </a:solidFill>
                      <a:prstDash val="solid"/>
                    </a:lnT>
                    <a:lnB w="12700">
                      <a:solidFill>
                        <a:srgbClr val="003763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6939" y="572770"/>
            <a:ext cx="7440930" cy="51371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200" spc="-20">
                <a:solidFill>
                  <a:srgbClr val="003763"/>
                </a:solidFill>
              </a:rPr>
              <a:t>Vehicular</a:t>
            </a:r>
            <a:r>
              <a:rPr dirty="0" sz="3200" spc="-35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Emission</a:t>
            </a:r>
            <a:r>
              <a:rPr dirty="0" sz="3200" spc="-40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and</a:t>
            </a:r>
            <a:r>
              <a:rPr dirty="0" sz="3200" spc="-20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how</a:t>
            </a:r>
            <a:r>
              <a:rPr dirty="0" sz="3200" spc="-5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it</a:t>
            </a:r>
            <a:r>
              <a:rPr dirty="0" sz="3200" spc="-5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is</a:t>
            </a:r>
            <a:r>
              <a:rPr dirty="0" sz="3200" spc="-10">
                <a:solidFill>
                  <a:srgbClr val="003763"/>
                </a:solidFill>
              </a:rPr>
              <a:t> </a:t>
            </a:r>
            <a:r>
              <a:rPr dirty="0" sz="3200" spc="-5">
                <a:solidFill>
                  <a:srgbClr val="003763"/>
                </a:solidFill>
              </a:rPr>
              <a:t>controlled?</a:t>
            </a:r>
            <a:endParaRPr sz="3200"/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831850" y="1246250"/>
          <a:ext cx="7019290" cy="54127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19580"/>
                <a:gridCol w="2878455"/>
                <a:gridCol w="2401569"/>
              </a:tblGrid>
              <a:tr h="37083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dirty="0" sz="1800" spc="-1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Pollutant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B="0" marT="3048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0041C4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dirty="0" sz="18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How</a:t>
                      </a:r>
                      <a:r>
                        <a:rPr dirty="0" sz="1800" spc="-3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it</a:t>
                      </a:r>
                      <a:r>
                        <a:rPr dirty="0" sz="1800" spc="-3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is</a:t>
                      </a:r>
                      <a:r>
                        <a:rPr dirty="0" sz="1800" spc="-2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formed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B="0" marT="3048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0041C4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dirty="0" sz="1800" spc="-1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Control</a:t>
                      </a:r>
                      <a:r>
                        <a:rPr dirty="0" sz="1800" spc="-4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mechanism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B="0" marT="3048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0041C4"/>
                    </a:solidFill>
                  </a:tcPr>
                </a:tc>
              </a:tr>
              <a:tr h="11887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ACFEA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214629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Fuel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burning</a:t>
                      </a:r>
                      <a:r>
                        <a:rPr dirty="0" sz="1800" spc="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at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high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temperature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and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burnt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gases</a:t>
                      </a:r>
                      <a:r>
                        <a:rPr dirty="0" sz="1800" spc="-1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mixing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with</a:t>
                      </a:r>
                      <a:r>
                        <a:rPr dirty="0" sz="1800" spc="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colder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air </a:t>
                      </a:r>
                      <a:r>
                        <a:rPr dirty="0" sz="1800" spc="-39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and</a:t>
                      </a:r>
                      <a:r>
                        <a:rPr dirty="0" sz="1800" spc="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fuel vapour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B="0" marT="3048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ACFEA"/>
                    </a:solidFill>
                  </a:tcPr>
                </a:tc>
                <a:tc>
                  <a:txBody>
                    <a:bodyPr/>
                    <a:lstStyle/>
                    <a:p>
                      <a:pPr marL="92075" marR="584200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Reduce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peak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firing </a:t>
                      </a:r>
                      <a:r>
                        <a:rPr dirty="0" sz="1800" spc="-39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temperatures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– </a:t>
                      </a:r>
                      <a:r>
                        <a:rPr dirty="0" sz="1800" spc="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controlled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by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EGR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introduction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B="0" marT="3048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ACFEA"/>
                    </a:solidFill>
                  </a:tcPr>
                </a:tc>
              </a:tr>
              <a:tr h="11887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E8F5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14414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Non-uniform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mixture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distribution</a:t>
                      </a:r>
                      <a:r>
                        <a:rPr dirty="0" sz="1800" spc="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within</a:t>
                      </a:r>
                      <a:r>
                        <a:rPr dirty="0" sz="1800" spc="2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cylinder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&amp;</a:t>
                      </a:r>
                      <a:r>
                        <a:rPr dirty="0" sz="1800" spc="-2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slow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oxidation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resulting</a:t>
                      </a:r>
                      <a:r>
                        <a:rPr dirty="0" sz="1800" spc="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in </a:t>
                      </a:r>
                      <a:r>
                        <a:rPr dirty="0" sz="1800" spc="-39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incomplete</a:t>
                      </a:r>
                      <a:r>
                        <a:rPr dirty="0" sz="1800" spc="1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combustion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E8F5"/>
                    </a:solidFill>
                  </a:tcPr>
                </a:tc>
                <a:tc>
                  <a:txBody>
                    <a:bodyPr/>
                    <a:lstStyle/>
                    <a:p>
                      <a:pPr marL="92075" marR="24574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Increase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peak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firing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pressure</a:t>
                      </a:r>
                      <a:r>
                        <a:rPr dirty="0" sz="1800" spc="-3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and</a:t>
                      </a:r>
                      <a:r>
                        <a:rPr dirty="0" sz="1800" spc="-3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optimize </a:t>
                      </a:r>
                      <a:r>
                        <a:rPr dirty="0" sz="1800" spc="-39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in-cylinder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air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swirl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– </a:t>
                      </a:r>
                      <a:r>
                        <a:rPr dirty="0" sz="1800" spc="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CRS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B="0" marT="31115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E8F5"/>
                    </a:solidFill>
                  </a:tcPr>
                </a:tc>
              </a:tr>
              <a:tr h="11887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ACFEA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697865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Over/Under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mixing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Overspray</a:t>
                      </a:r>
                      <a:r>
                        <a:rPr dirty="0" sz="1800" spc="-9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penetration </a:t>
                      </a:r>
                      <a:r>
                        <a:rPr dirty="0" sz="1800" spc="-39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Bulk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quenching</a:t>
                      </a:r>
                      <a:r>
                        <a:rPr dirty="0" sz="1800" spc="1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of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combustion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reactions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B="0" marT="3175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ACFEA"/>
                    </a:solidFill>
                  </a:tcPr>
                </a:tc>
                <a:tc>
                  <a:txBody>
                    <a:bodyPr/>
                    <a:lstStyle/>
                    <a:p>
                      <a:pPr marL="92075" marR="699135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Fuel</a:t>
                      </a:r>
                      <a:r>
                        <a:rPr dirty="0" sz="1800" spc="-7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atomization, </a:t>
                      </a:r>
                      <a:r>
                        <a:rPr dirty="0" sz="1800" spc="-39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timing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B="0" marT="3175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ACFEA"/>
                    </a:solidFill>
                  </a:tcPr>
                </a:tc>
              </a:tr>
              <a:tr h="146300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E8F5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93345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Produced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during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combustion </a:t>
                      </a:r>
                      <a:r>
                        <a:rPr dirty="0" sz="1800" spc="-39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of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rich</a:t>
                      </a:r>
                      <a:r>
                        <a:rPr dirty="0" sz="1800" spc="2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fuel-air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mixture</a:t>
                      </a:r>
                      <a:r>
                        <a:rPr dirty="0" sz="1800" spc="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and </a:t>
                      </a:r>
                      <a:r>
                        <a:rPr dirty="0" sz="1800" spc="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decomposition due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to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high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temperature</a:t>
                      </a:r>
                      <a:r>
                        <a:rPr dirty="0" sz="1800" spc="-1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in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absence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of 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oxygen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B="0" marT="3175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E8F5"/>
                    </a:solidFill>
                  </a:tcPr>
                </a:tc>
                <a:tc>
                  <a:txBody>
                    <a:bodyPr/>
                    <a:lstStyle/>
                    <a:p>
                      <a:pPr marL="92075" marR="231140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Increase cylinder peak </a:t>
                      </a:r>
                      <a:r>
                        <a:rPr dirty="0" sz="1800" spc="-39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firing</a:t>
                      </a:r>
                      <a:r>
                        <a:rPr dirty="0" sz="180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8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temperature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B="0" marT="3175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7E8F5"/>
                    </a:solidFill>
                  </a:tcPr>
                </a:tc>
              </a:tr>
            </a:tbl>
          </a:graphicData>
        </a:graphic>
      </p:graphicFrame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5652" y="5286755"/>
            <a:ext cx="1280160" cy="1318260"/>
          </a:xfrm>
          <a:prstGeom prst="rect">
            <a:avLst/>
          </a:prstGeom>
        </p:spPr>
      </p:pic>
      <p:grpSp>
        <p:nvGrpSpPr>
          <p:cNvPr id="6" name="object 6"/>
          <p:cNvGrpSpPr/>
          <p:nvPr/>
        </p:nvGrpSpPr>
        <p:grpSpPr>
          <a:xfrm>
            <a:off x="839724" y="1705355"/>
            <a:ext cx="1652270" cy="3499485"/>
            <a:chOff x="839724" y="1705355"/>
            <a:chExt cx="1652270" cy="3499485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7844" y="1705355"/>
              <a:ext cx="1185671" cy="1107948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72896" y="2802636"/>
              <a:ext cx="1184148" cy="122224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39724" y="3991355"/>
              <a:ext cx="1652016" cy="1213103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8156829" y="5012893"/>
            <a:ext cx="2271395" cy="24002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400">
                <a:solidFill>
                  <a:srgbClr val="003763"/>
                </a:solidFill>
                <a:latin typeface="Calibri"/>
                <a:cs typeface="Calibri"/>
              </a:rPr>
              <a:t>†</a:t>
            </a:r>
            <a:r>
              <a:rPr dirty="0" sz="1400" spc="-2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400">
                <a:solidFill>
                  <a:srgbClr val="003763"/>
                </a:solidFill>
                <a:latin typeface="Calibri"/>
                <a:cs typeface="Calibri"/>
              </a:rPr>
              <a:t>-</a:t>
            </a:r>
            <a:r>
              <a:rPr dirty="0" sz="14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400" spc="-10">
                <a:solidFill>
                  <a:srgbClr val="003763"/>
                </a:solidFill>
                <a:latin typeface="Calibri"/>
                <a:cs typeface="Calibri"/>
              </a:rPr>
              <a:t>Progressive</a:t>
            </a:r>
            <a:r>
              <a:rPr dirty="0" sz="1400" spc="-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400" spc="-5">
                <a:solidFill>
                  <a:srgbClr val="003763"/>
                </a:solidFill>
                <a:latin typeface="Calibri"/>
                <a:cs typeface="Calibri"/>
              </a:rPr>
              <a:t>implementation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105013" y="1235202"/>
            <a:ext cx="381317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Timelines</a:t>
            </a:r>
            <a:r>
              <a:rPr dirty="0" sz="2400" spc="-2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of</a:t>
            </a:r>
            <a:r>
              <a:rPr dirty="0" sz="2400" spc="-2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15" b="1">
                <a:solidFill>
                  <a:srgbClr val="003763"/>
                </a:solidFill>
                <a:latin typeface="Calibri"/>
                <a:cs typeface="Calibri"/>
              </a:rPr>
              <a:t>Bharat </a:t>
            </a: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Standards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572770"/>
            <a:ext cx="4123054" cy="51371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200" spc="-10">
                <a:solidFill>
                  <a:srgbClr val="003763"/>
                </a:solidFill>
              </a:rPr>
              <a:t>What</a:t>
            </a:r>
            <a:r>
              <a:rPr dirty="0" sz="3200" spc="-40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is</a:t>
            </a:r>
            <a:r>
              <a:rPr dirty="0" sz="3200" spc="-5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an</a:t>
            </a:r>
            <a:r>
              <a:rPr dirty="0" sz="3200" spc="-35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OBD</a:t>
            </a:r>
            <a:r>
              <a:rPr dirty="0" sz="3200" spc="-35">
                <a:solidFill>
                  <a:srgbClr val="003763"/>
                </a:solidFill>
              </a:rPr>
              <a:t> </a:t>
            </a:r>
            <a:r>
              <a:rPr dirty="0" sz="3200" spc="-20">
                <a:solidFill>
                  <a:srgbClr val="003763"/>
                </a:solidFill>
              </a:rPr>
              <a:t>system?</a:t>
            </a:r>
            <a:endParaRPr sz="3200"/>
          </a:p>
        </p:txBody>
      </p:sp>
      <p:sp>
        <p:nvSpPr>
          <p:cNvPr id="3" name="object 3"/>
          <p:cNvSpPr/>
          <p:nvPr/>
        </p:nvSpPr>
        <p:spPr>
          <a:xfrm>
            <a:off x="3718559" y="2874264"/>
            <a:ext cx="727075" cy="280670"/>
          </a:xfrm>
          <a:custGeom>
            <a:avLst/>
            <a:gdLst/>
            <a:ahLst/>
            <a:cxnLst/>
            <a:rect l="l" t="t" r="r" b="b"/>
            <a:pathLst>
              <a:path w="727075" h="280669">
                <a:moveTo>
                  <a:pt x="726948" y="0"/>
                </a:moveTo>
                <a:lnTo>
                  <a:pt x="0" y="0"/>
                </a:lnTo>
                <a:lnTo>
                  <a:pt x="0" y="280415"/>
                </a:lnTo>
                <a:lnTo>
                  <a:pt x="726948" y="280415"/>
                </a:lnTo>
                <a:lnTo>
                  <a:pt x="726948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916939" y="1199572"/>
            <a:ext cx="4302760" cy="1395730"/>
          </a:xfrm>
          <a:prstGeom prst="rect">
            <a:avLst/>
          </a:prstGeom>
        </p:spPr>
        <p:txBody>
          <a:bodyPr wrap="square" lIns="0" tIns="112395" rIns="0" bIns="0" rtlCol="0" vert="horz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885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25">
                <a:solidFill>
                  <a:srgbClr val="003763"/>
                </a:solidFill>
                <a:latin typeface="Calibri"/>
                <a:cs typeface="Calibri"/>
              </a:rPr>
              <a:t>refers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to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“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On-Board</a:t>
            </a:r>
            <a:r>
              <a:rPr dirty="0" sz="1800" spc="-2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Diagnostics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.”</a:t>
            </a:r>
            <a:endParaRPr sz="1800">
              <a:latin typeface="Calibri"/>
              <a:cs typeface="Calibri"/>
            </a:endParaRPr>
          </a:p>
          <a:p>
            <a:pPr marL="241300" indent="-229235">
              <a:lnSpc>
                <a:spcPts val="2055"/>
              </a:lnSpc>
              <a:spcBef>
                <a:spcPts val="795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It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is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a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computer-based</a:t>
            </a:r>
            <a:r>
              <a:rPr dirty="0" sz="18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20">
                <a:solidFill>
                  <a:srgbClr val="003763"/>
                </a:solidFill>
                <a:latin typeface="Calibri"/>
                <a:cs typeface="Calibri"/>
              </a:rPr>
              <a:t>system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designed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to</a:t>
            </a:r>
            <a:endParaRPr sz="1800">
              <a:latin typeface="Calibri"/>
              <a:cs typeface="Calibri"/>
            </a:endParaRPr>
          </a:p>
          <a:p>
            <a:pPr marL="241300">
              <a:lnSpc>
                <a:spcPts val="2055"/>
              </a:lnSpc>
            </a:pP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monitor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and</a:t>
            </a:r>
            <a:r>
              <a:rPr dirty="0" sz="18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control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emission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performance.</a:t>
            </a:r>
            <a:endParaRPr sz="1800">
              <a:latin typeface="Calibri"/>
              <a:cs typeface="Calibri"/>
            </a:endParaRPr>
          </a:p>
          <a:p>
            <a:pPr marL="241300" indent="-229235">
              <a:lnSpc>
                <a:spcPct val="100000"/>
              </a:lnSpc>
              <a:spcBef>
                <a:spcPts val="780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A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basic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20">
                <a:solidFill>
                  <a:srgbClr val="003763"/>
                </a:solidFill>
                <a:latin typeface="Calibri"/>
                <a:cs typeface="Calibri"/>
              </a:rPr>
              <a:t>system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 consists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of: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73351" y="2627376"/>
            <a:ext cx="391160" cy="280670"/>
          </a:xfrm>
          <a:prstGeom prst="rect">
            <a:avLst/>
          </a:prstGeom>
          <a:solidFill>
            <a:srgbClr val="FFFF00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2095"/>
              </a:lnSpc>
            </a:pPr>
            <a:r>
              <a:rPr dirty="0" sz="1800" spc="-30" b="1">
                <a:solidFill>
                  <a:srgbClr val="003763"/>
                </a:solidFill>
                <a:latin typeface="Calibri"/>
                <a:cs typeface="Calibri"/>
              </a:rPr>
              <a:t>E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CU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74394" y="2606166"/>
            <a:ext cx="423037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741045" indent="-72898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741045" algn="l"/>
                <a:tab pos="741680" algn="l"/>
              </a:tabLst>
            </a:pP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(Electronic</a:t>
            </a:r>
            <a:r>
              <a:rPr dirty="0" sz="1800" spc="8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Control</a:t>
            </a:r>
            <a:r>
              <a:rPr dirty="0" sz="1800" spc="10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Unit),</a:t>
            </a:r>
            <a:r>
              <a:rPr dirty="0" sz="1800" spc="8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which</a:t>
            </a:r>
            <a:r>
              <a:rPr dirty="0" sz="1800" spc="10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uses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60905" y="2853054"/>
            <a:ext cx="193992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46430" algn="l"/>
                <a:tab pos="1236345" algn="l"/>
              </a:tabLst>
            </a:pP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in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p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ut	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f</a:t>
            </a:r>
            <a:r>
              <a:rPr dirty="0" sz="1800" spc="-35" b="1">
                <a:solidFill>
                  <a:srgbClr val="003763"/>
                </a:solidFill>
                <a:latin typeface="Calibri"/>
                <a:cs typeface="Calibri"/>
              </a:rPr>
              <a:t>r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om	</a:t>
            </a:r>
            <a:r>
              <a:rPr dirty="0" sz="1800" spc="-25" b="1">
                <a:solidFill>
                  <a:srgbClr val="003763"/>
                </a:solidFill>
                <a:latin typeface="Calibri"/>
                <a:cs typeface="Calibri"/>
              </a:rPr>
              <a:t>v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ari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o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u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718559" y="2874264"/>
            <a:ext cx="739775" cy="28067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635">
              <a:lnSpc>
                <a:spcPts val="2095"/>
              </a:lnSpc>
            </a:pP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S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e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n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s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o</a:t>
            </a:r>
            <a:r>
              <a:rPr dirty="0" sz="1800" spc="-25" b="1">
                <a:solidFill>
                  <a:srgbClr val="003763"/>
                </a:solidFill>
                <a:latin typeface="Calibri"/>
                <a:cs typeface="Calibri"/>
              </a:rPr>
              <a:t>r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564507" y="2853054"/>
            <a:ext cx="104076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19125" algn="l"/>
              </a:tabLst>
            </a:pP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(e</a:t>
            </a:r>
            <a:r>
              <a:rPr dirty="0" sz="1800" spc="20" b="1">
                <a:solidFill>
                  <a:srgbClr val="003763"/>
                </a:solidFill>
                <a:latin typeface="Calibri"/>
                <a:cs typeface="Calibri"/>
              </a:rPr>
              <a:t>.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g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.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,	N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O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60905" y="3100196"/>
            <a:ext cx="233108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sensors)</a:t>
            </a:r>
            <a:r>
              <a:rPr dirty="0" sz="1800" spc="44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to</a:t>
            </a:r>
            <a:r>
              <a:rPr dirty="0" sz="1800" spc="45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control</a:t>
            </a:r>
            <a:r>
              <a:rPr dirty="0" sz="1800" spc="44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the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090415" y="3154679"/>
            <a:ext cx="927100" cy="247015"/>
          </a:xfrm>
          <a:prstGeom prst="rect">
            <a:avLst/>
          </a:prstGeom>
          <a:solidFill>
            <a:srgbClr val="FFFF00"/>
          </a:solidFill>
        </p:spPr>
        <p:txBody>
          <a:bodyPr wrap="square" lIns="0" tIns="0" rIns="0" bIns="0" rtlCol="0" vert="horz">
            <a:spAutoFit/>
          </a:bodyPr>
          <a:lstStyle/>
          <a:p>
            <a:pPr marL="635">
              <a:lnSpc>
                <a:spcPts val="1830"/>
              </a:lnSpc>
            </a:pP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Ac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t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u</a:t>
            </a:r>
            <a:r>
              <a:rPr dirty="0" sz="1800" spc="-25" b="1">
                <a:solidFill>
                  <a:srgbClr val="003763"/>
                </a:solidFill>
                <a:latin typeface="Calibri"/>
                <a:cs typeface="Calibri"/>
              </a:rPr>
              <a:t>at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o</a:t>
            </a:r>
            <a:r>
              <a:rPr dirty="0" sz="1800" spc="-25" b="1">
                <a:solidFill>
                  <a:srgbClr val="003763"/>
                </a:solidFill>
                <a:latin typeface="Calibri"/>
                <a:cs typeface="Calibri"/>
              </a:rPr>
              <a:t>r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104003" y="3100196"/>
            <a:ext cx="50101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(</a:t>
            </a:r>
            <a:r>
              <a:rPr dirty="0" sz="1800" spc="5" b="1">
                <a:solidFill>
                  <a:srgbClr val="003763"/>
                </a:solidFill>
                <a:latin typeface="Calibri"/>
                <a:cs typeface="Calibri"/>
              </a:rPr>
              <a:t>e</a:t>
            </a:r>
            <a:r>
              <a:rPr dirty="0" sz="1800" spc="20" b="1">
                <a:solidFill>
                  <a:srgbClr val="003763"/>
                </a:solidFill>
                <a:latin typeface="Calibri"/>
                <a:cs typeface="Calibri"/>
              </a:rPr>
              <a:t>.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g.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,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74394" y="3347084"/>
            <a:ext cx="4230370" cy="1102995"/>
          </a:xfrm>
          <a:prstGeom prst="rect">
            <a:avLst/>
          </a:prstGeom>
        </p:spPr>
        <p:txBody>
          <a:bodyPr wrap="square" lIns="0" tIns="43815" rIns="0" bIns="0" rtlCol="0" vert="horz">
            <a:spAutoFit/>
          </a:bodyPr>
          <a:lstStyle/>
          <a:p>
            <a:pPr marL="299085" marR="5080">
              <a:lnSpc>
                <a:spcPts val="1939"/>
              </a:lnSpc>
              <a:spcBef>
                <a:spcPts val="345"/>
              </a:spcBef>
              <a:tabLst>
                <a:tab pos="857885" algn="l"/>
                <a:tab pos="2126615" algn="l"/>
                <a:tab pos="2519680" algn="l"/>
                <a:tab pos="3010535" algn="l"/>
                <a:tab pos="3519170" algn="l"/>
              </a:tabLst>
            </a:pP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fu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el	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i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n</a:t>
            </a:r>
            <a:r>
              <a:rPr dirty="0" sz="1800" spc="-20" b="1">
                <a:solidFill>
                  <a:srgbClr val="003763"/>
                </a:solidFill>
                <a:latin typeface="Calibri"/>
                <a:cs typeface="Calibri"/>
              </a:rPr>
              <a:t>j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e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c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t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o</a:t>
            </a:r>
            <a:r>
              <a:rPr dirty="0" sz="1800" spc="-40" b="1">
                <a:solidFill>
                  <a:srgbClr val="003763"/>
                </a:solidFill>
                <a:latin typeface="Calibri"/>
                <a:cs typeface="Calibri"/>
              </a:rPr>
              <a:t>r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s)	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t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o	</a:t>
            </a:r>
            <a:r>
              <a:rPr dirty="0" sz="1800" spc="-30" b="1">
                <a:solidFill>
                  <a:srgbClr val="003763"/>
                </a:solidFill>
                <a:latin typeface="Calibri"/>
                <a:cs typeface="Calibri"/>
              </a:rPr>
              <a:t>g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e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t	t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h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e	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de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si</a:t>
            </a:r>
            <a:r>
              <a:rPr dirty="0" sz="1800" spc="-40" b="1">
                <a:solidFill>
                  <a:srgbClr val="003763"/>
                </a:solidFill>
                <a:latin typeface="Calibri"/>
                <a:cs typeface="Calibri"/>
              </a:rPr>
              <a:t>r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e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d  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performance.</a:t>
            </a:r>
            <a:endParaRPr sz="1800">
              <a:latin typeface="Calibri"/>
              <a:cs typeface="Calibri"/>
            </a:endParaRPr>
          </a:p>
          <a:p>
            <a:pPr algn="r" marL="286385" marR="5080" indent="-286385">
              <a:lnSpc>
                <a:spcPts val="2050"/>
              </a:lnSpc>
              <a:spcBef>
                <a:spcPts val="254"/>
              </a:spcBef>
              <a:buFont typeface="Arial MT"/>
              <a:buChar char="•"/>
              <a:tabLst>
                <a:tab pos="286385" algn="l"/>
                <a:tab pos="287020" algn="l"/>
              </a:tabLst>
            </a:pP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Check</a:t>
            </a:r>
            <a:r>
              <a:rPr dirty="0" sz="1800" spc="49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Engine</a:t>
            </a:r>
            <a:r>
              <a:rPr dirty="0" sz="1800" spc="50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light,</a:t>
            </a:r>
            <a:r>
              <a:rPr dirty="0" sz="1800" spc="50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also</a:t>
            </a:r>
            <a:r>
              <a:rPr dirty="0" sz="1800" spc="49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known</a:t>
            </a:r>
            <a:r>
              <a:rPr dirty="0" sz="1800" spc="50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as</a:t>
            </a:r>
            <a:r>
              <a:rPr dirty="0" sz="1800" spc="50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the</a:t>
            </a:r>
            <a:endParaRPr sz="1800">
              <a:latin typeface="Calibri"/>
              <a:cs typeface="Calibri"/>
            </a:endParaRPr>
          </a:p>
          <a:p>
            <a:pPr algn="r" marR="5080">
              <a:lnSpc>
                <a:spcPts val="2050"/>
              </a:lnSpc>
              <a:tabLst>
                <a:tab pos="633730" algn="l"/>
                <a:tab pos="2147570" algn="l"/>
                <a:tab pos="3268979" algn="l"/>
              </a:tabLst>
            </a:pP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MIL	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(Malfunction	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Indicator	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Lamp),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60905" y="4397502"/>
            <a:ext cx="394525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84275" algn="l"/>
                <a:tab pos="1777364" algn="l"/>
                <a:tab pos="2609850" algn="l"/>
                <a:tab pos="3735704" algn="l"/>
              </a:tabLst>
            </a:pP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p</a:t>
            </a:r>
            <a:r>
              <a:rPr dirty="0" sz="1800" spc="-45" b="1">
                <a:solidFill>
                  <a:srgbClr val="003763"/>
                </a:solidFill>
                <a:latin typeface="Calibri"/>
                <a:cs typeface="Calibri"/>
              </a:rPr>
              <a:t>r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ov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ide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s	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a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n	early	</a:t>
            </a:r>
            <a:r>
              <a:rPr dirty="0" sz="1800" spc="-25" b="1">
                <a:solidFill>
                  <a:srgbClr val="003763"/>
                </a:solidFill>
                <a:latin typeface="Calibri"/>
                <a:cs typeface="Calibri"/>
              </a:rPr>
              <a:t>w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a</a:t>
            </a:r>
            <a:r>
              <a:rPr dirty="0" sz="1800" spc="-20" b="1">
                <a:solidFill>
                  <a:srgbClr val="003763"/>
                </a:solidFill>
                <a:latin typeface="Calibri"/>
                <a:cs typeface="Calibri"/>
              </a:rPr>
              <a:t>r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n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i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ng	of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16939" y="4543805"/>
            <a:ext cx="4686300" cy="1269365"/>
          </a:xfrm>
          <a:prstGeom prst="rect">
            <a:avLst/>
          </a:prstGeom>
        </p:spPr>
        <p:txBody>
          <a:bodyPr wrap="square" lIns="0" tIns="113030" rIns="0" bIns="0" rtlCol="0" vert="horz">
            <a:spAutoFit/>
          </a:bodyPr>
          <a:lstStyle/>
          <a:p>
            <a:pPr algn="just" marL="756285">
              <a:lnSpc>
                <a:spcPct val="100000"/>
              </a:lnSpc>
              <a:spcBef>
                <a:spcPts val="890"/>
              </a:spcBef>
            </a:pP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malfunctions</a:t>
            </a:r>
            <a:r>
              <a:rPr dirty="0" sz="1800" spc="-1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to</a:t>
            </a:r>
            <a:r>
              <a:rPr dirty="0" sz="1800" spc="-5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the</a:t>
            </a:r>
            <a:r>
              <a:rPr dirty="0" sz="1800" spc="-2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driver</a:t>
            </a:r>
            <a:endParaRPr sz="1800">
              <a:latin typeface="Calibri"/>
              <a:cs typeface="Calibri"/>
            </a:endParaRPr>
          </a:p>
          <a:p>
            <a:pPr algn="just" marL="241300" marR="5080" indent="-229235">
              <a:lnSpc>
                <a:spcPts val="1950"/>
              </a:lnSpc>
              <a:spcBef>
                <a:spcPts val="1035"/>
              </a:spcBef>
              <a:buFont typeface="Arial MT"/>
              <a:buChar char="•"/>
              <a:tabLst>
                <a:tab pos="241935" algn="l"/>
              </a:tabLst>
            </a:pP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20">
                <a:solidFill>
                  <a:srgbClr val="003763"/>
                </a:solidFill>
                <a:latin typeface="Calibri"/>
                <a:cs typeface="Calibri"/>
              </a:rPr>
              <a:t>system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is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similar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to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sensory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20">
                <a:solidFill>
                  <a:srgbClr val="003763"/>
                </a:solidFill>
                <a:latin typeface="Calibri"/>
                <a:cs typeface="Calibri"/>
              </a:rPr>
              <a:t>system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of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human bodies, which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enables 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data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collection,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processing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and</a:t>
            </a:r>
            <a:r>
              <a:rPr dirty="0" sz="18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25">
                <a:solidFill>
                  <a:srgbClr val="003763"/>
                </a:solidFill>
                <a:latin typeface="Calibri"/>
                <a:cs typeface="Calibri"/>
              </a:rPr>
              <a:t>take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action.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5995415" y="794004"/>
            <a:ext cx="5896610" cy="5625465"/>
            <a:chOff x="5995415" y="794004"/>
            <a:chExt cx="5896610" cy="5625465"/>
          </a:xfrm>
        </p:grpSpPr>
        <p:pic>
          <p:nvPicPr>
            <p:cNvPr id="17" name="object 1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95415" y="3977639"/>
              <a:ext cx="5814060" cy="2441448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95415" y="794004"/>
              <a:ext cx="5896355" cy="3183636"/>
            </a:xfrm>
            <a:prstGeom prst="rect">
              <a:avLst/>
            </a:prstGeom>
          </p:spPr>
        </p:pic>
        <p:sp>
          <p:nvSpPr>
            <p:cNvPr id="19" name="object 19"/>
            <p:cNvSpPr/>
            <p:nvPr/>
          </p:nvSpPr>
          <p:spPr>
            <a:xfrm>
              <a:off x="9865105" y="906145"/>
              <a:ext cx="923925" cy="467995"/>
            </a:xfrm>
            <a:custGeom>
              <a:avLst/>
              <a:gdLst/>
              <a:ahLst/>
              <a:cxnLst/>
              <a:rect l="l" t="t" r="r" b="b"/>
              <a:pathLst>
                <a:path w="923925" h="467994">
                  <a:moveTo>
                    <a:pt x="35433" y="0"/>
                  </a:moveTo>
                  <a:lnTo>
                    <a:pt x="0" y="165353"/>
                  </a:lnTo>
                  <a:lnTo>
                    <a:pt x="201802" y="204596"/>
                  </a:lnTo>
                  <a:lnTo>
                    <a:pt x="160274" y="153415"/>
                  </a:lnTo>
                  <a:lnTo>
                    <a:pt x="198308" y="143597"/>
                  </a:lnTo>
                  <a:lnTo>
                    <a:pt x="237713" y="137340"/>
                  </a:lnTo>
                  <a:lnTo>
                    <a:pt x="278328" y="134577"/>
                  </a:lnTo>
                  <a:lnTo>
                    <a:pt x="319993" y="135244"/>
                  </a:lnTo>
                  <a:lnTo>
                    <a:pt x="362547" y="139273"/>
                  </a:lnTo>
                  <a:lnTo>
                    <a:pt x="405830" y="146600"/>
                  </a:lnTo>
                  <a:lnTo>
                    <a:pt x="449682" y="157158"/>
                  </a:lnTo>
                  <a:lnTo>
                    <a:pt x="493941" y="170882"/>
                  </a:lnTo>
                  <a:lnTo>
                    <a:pt x="538448" y="187706"/>
                  </a:lnTo>
                  <a:lnTo>
                    <a:pt x="583042" y="207563"/>
                  </a:lnTo>
                  <a:lnTo>
                    <a:pt x="627562" y="230388"/>
                  </a:lnTo>
                  <a:lnTo>
                    <a:pt x="671848" y="256116"/>
                  </a:lnTo>
                  <a:lnTo>
                    <a:pt x="715740" y="284680"/>
                  </a:lnTo>
                  <a:lnTo>
                    <a:pt x="759078" y="316015"/>
                  </a:lnTo>
                  <a:lnTo>
                    <a:pt x="801700" y="350054"/>
                  </a:lnTo>
                  <a:lnTo>
                    <a:pt x="843446" y="386732"/>
                  </a:lnTo>
                  <a:lnTo>
                    <a:pt x="884157" y="425983"/>
                  </a:lnTo>
                  <a:lnTo>
                    <a:pt x="923671" y="467740"/>
                  </a:lnTo>
                  <a:lnTo>
                    <a:pt x="889436" y="422961"/>
                  </a:lnTo>
                  <a:lnTo>
                    <a:pt x="853668" y="380220"/>
                  </a:lnTo>
                  <a:lnTo>
                    <a:pt x="816513" y="339589"/>
                  </a:lnTo>
                  <a:lnTo>
                    <a:pt x="778117" y="301141"/>
                  </a:lnTo>
                  <a:lnTo>
                    <a:pt x="738625" y="264946"/>
                  </a:lnTo>
                  <a:lnTo>
                    <a:pt x="698185" y="231077"/>
                  </a:lnTo>
                  <a:lnTo>
                    <a:pt x="656942" y="199606"/>
                  </a:lnTo>
                  <a:lnTo>
                    <a:pt x="615043" y="170605"/>
                  </a:lnTo>
                  <a:lnTo>
                    <a:pt x="572633" y="144145"/>
                  </a:lnTo>
                  <a:lnTo>
                    <a:pt x="529859" y="120299"/>
                  </a:lnTo>
                  <a:lnTo>
                    <a:pt x="486866" y="99138"/>
                  </a:lnTo>
                  <a:lnTo>
                    <a:pt x="443802" y="80735"/>
                  </a:lnTo>
                  <a:lnTo>
                    <a:pt x="400811" y="65161"/>
                  </a:lnTo>
                  <a:lnTo>
                    <a:pt x="358041" y="52488"/>
                  </a:lnTo>
                  <a:lnTo>
                    <a:pt x="315637" y="42789"/>
                  </a:lnTo>
                  <a:lnTo>
                    <a:pt x="273745" y="36134"/>
                  </a:lnTo>
                  <a:lnTo>
                    <a:pt x="232512" y="32596"/>
                  </a:lnTo>
                  <a:lnTo>
                    <a:pt x="192084" y="32248"/>
                  </a:lnTo>
                  <a:lnTo>
                    <a:pt x="152606" y="35160"/>
                  </a:lnTo>
                  <a:lnTo>
                    <a:pt x="114226" y="41404"/>
                  </a:lnTo>
                  <a:lnTo>
                    <a:pt x="77089" y="51053"/>
                  </a:lnTo>
                  <a:lnTo>
                    <a:pt x="35433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10748390" y="1321688"/>
              <a:ext cx="332740" cy="1069340"/>
            </a:xfrm>
            <a:custGeom>
              <a:avLst/>
              <a:gdLst/>
              <a:ahLst/>
              <a:cxnLst/>
              <a:rect l="l" t="t" r="r" b="b"/>
              <a:pathLst>
                <a:path w="332740" h="1069339">
                  <a:moveTo>
                    <a:pt x="0" y="0"/>
                  </a:moveTo>
                  <a:lnTo>
                    <a:pt x="35808" y="46112"/>
                  </a:lnTo>
                  <a:lnTo>
                    <a:pt x="68908" y="93000"/>
                  </a:lnTo>
                  <a:lnTo>
                    <a:pt x="99283" y="140500"/>
                  </a:lnTo>
                  <a:lnTo>
                    <a:pt x="126915" y="188449"/>
                  </a:lnTo>
                  <a:lnTo>
                    <a:pt x="151785" y="236681"/>
                  </a:lnTo>
                  <a:lnTo>
                    <a:pt x="173875" y="285035"/>
                  </a:lnTo>
                  <a:lnTo>
                    <a:pt x="193167" y="333346"/>
                  </a:lnTo>
                  <a:lnTo>
                    <a:pt x="209643" y="381451"/>
                  </a:lnTo>
                  <a:lnTo>
                    <a:pt x="223285" y="429186"/>
                  </a:lnTo>
                  <a:lnTo>
                    <a:pt x="234074" y="476387"/>
                  </a:lnTo>
                  <a:lnTo>
                    <a:pt x="241994" y="522890"/>
                  </a:lnTo>
                  <a:lnTo>
                    <a:pt x="247025" y="568533"/>
                  </a:lnTo>
                  <a:lnTo>
                    <a:pt x="249149" y="613151"/>
                  </a:lnTo>
                  <a:lnTo>
                    <a:pt x="248349" y="656581"/>
                  </a:lnTo>
                  <a:lnTo>
                    <a:pt x="244606" y="698659"/>
                  </a:lnTo>
                  <a:lnTo>
                    <a:pt x="237902" y="739222"/>
                  </a:lnTo>
                  <a:lnTo>
                    <a:pt x="228219" y="778105"/>
                  </a:lnTo>
                  <a:lnTo>
                    <a:pt x="215540" y="815146"/>
                  </a:lnTo>
                  <a:lnTo>
                    <a:pt x="199845" y="850180"/>
                  </a:lnTo>
                  <a:lnTo>
                    <a:pt x="159338" y="913573"/>
                  </a:lnTo>
                  <a:lnTo>
                    <a:pt x="106552" y="966977"/>
                  </a:lnTo>
                  <a:lnTo>
                    <a:pt x="189737" y="1069213"/>
                  </a:lnTo>
                  <a:lnTo>
                    <a:pt x="242523" y="1015839"/>
                  </a:lnTo>
                  <a:lnTo>
                    <a:pt x="283031" y="952469"/>
                  </a:lnTo>
                  <a:lnTo>
                    <a:pt x="298726" y="917445"/>
                  </a:lnTo>
                  <a:lnTo>
                    <a:pt x="311407" y="880414"/>
                  </a:lnTo>
                  <a:lnTo>
                    <a:pt x="321091" y="841537"/>
                  </a:lnTo>
                  <a:lnTo>
                    <a:pt x="327796" y="800981"/>
                  </a:lnTo>
                  <a:lnTo>
                    <a:pt x="331541" y="758907"/>
                  </a:lnTo>
                  <a:lnTo>
                    <a:pt x="332345" y="715480"/>
                  </a:lnTo>
                  <a:lnTo>
                    <a:pt x="330224" y="670863"/>
                  </a:lnTo>
                  <a:lnTo>
                    <a:pt x="325197" y="625220"/>
                  </a:lnTo>
                  <a:lnTo>
                    <a:pt x="317282" y="578715"/>
                  </a:lnTo>
                  <a:lnTo>
                    <a:pt x="306498" y="531511"/>
                  </a:lnTo>
                  <a:lnTo>
                    <a:pt x="292863" y="483772"/>
                  </a:lnTo>
                  <a:lnTo>
                    <a:pt x="276395" y="435662"/>
                  </a:lnTo>
                  <a:lnTo>
                    <a:pt x="257111" y="387344"/>
                  </a:lnTo>
                  <a:lnTo>
                    <a:pt x="235031" y="338981"/>
                  </a:lnTo>
                  <a:lnTo>
                    <a:pt x="210172" y="290738"/>
                  </a:lnTo>
                  <a:lnTo>
                    <a:pt x="182552" y="242779"/>
                  </a:lnTo>
                  <a:lnTo>
                    <a:pt x="152190" y="195266"/>
                  </a:lnTo>
                  <a:lnTo>
                    <a:pt x="119104" y="148363"/>
                  </a:lnTo>
                  <a:lnTo>
                    <a:pt x="83311" y="1022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D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/>
            <p:cNvSpPr/>
            <p:nvPr/>
          </p:nvSpPr>
          <p:spPr>
            <a:xfrm>
              <a:off x="9865105" y="906145"/>
              <a:ext cx="1216025" cy="1485265"/>
            </a:xfrm>
            <a:custGeom>
              <a:avLst/>
              <a:gdLst/>
              <a:ahLst/>
              <a:cxnLst/>
              <a:rect l="l" t="t" r="r" b="b"/>
              <a:pathLst>
                <a:path w="1216025" h="1485264">
                  <a:moveTo>
                    <a:pt x="883285" y="415543"/>
                  </a:moveTo>
                  <a:lnTo>
                    <a:pt x="919093" y="461656"/>
                  </a:lnTo>
                  <a:lnTo>
                    <a:pt x="952193" y="508544"/>
                  </a:lnTo>
                  <a:lnTo>
                    <a:pt x="982568" y="556044"/>
                  </a:lnTo>
                  <a:lnTo>
                    <a:pt x="1010200" y="603993"/>
                  </a:lnTo>
                  <a:lnTo>
                    <a:pt x="1035070" y="652225"/>
                  </a:lnTo>
                  <a:lnTo>
                    <a:pt x="1057160" y="700579"/>
                  </a:lnTo>
                  <a:lnTo>
                    <a:pt x="1076452" y="748890"/>
                  </a:lnTo>
                  <a:lnTo>
                    <a:pt x="1092928" y="796995"/>
                  </a:lnTo>
                  <a:lnTo>
                    <a:pt x="1106570" y="844730"/>
                  </a:lnTo>
                  <a:lnTo>
                    <a:pt x="1117359" y="891931"/>
                  </a:lnTo>
                  <a:lnTo>
                    <a:pt x="1125279" y="938434"/>
                  </a:lnTo>
                  <a:lnTo>
                    <a:pt x="1130310" y="984077"/>
                  </a:lnTo>
                  <a:lnTo>
                    <a:pt x="1132434" y="1028695"/>
                  </a:lnTo>
                  <a:lnTo>
                    <a:pt x="1131634" y="1072125"/>
                  </a:lnTo>
                  <a:lnTo>
                    <a:pt x="1127891" y="1114203"/>
                  </a:lnTo>
                  <a:lnTo>
                    <a:pt x="1121187" y="1154766"/>
                  </a:lnTo>
                  <a:lnTo>
                    <a:pt x="1111504" y="1193649"/>
                  </a:lnTo>
                  <a:lnTo>
                    <a:pt x="1098825" y="1230690"/>
                  </a:lnTo>
                  <a:lnTo>
                    <a:pt x="1083130" y="1265724"/>
                  </a:lnTo>
                  <a:lnTo>
                    <a:pt x="1042623" y="1329117"/>
                  </a:lnTo>
                  <a:lnTo>
                    <a:pt x="989838" y="1382521"/>
                  </a:lnTo>
                  <a:lnTo>
                    <a:pt x="1073023" y="1484756"/>
                  </a:lnTo>
                  <a:lnTo>
                    <a:pt x="1125808" y="1431383"/>
                  </a:lnTo>
                  <a:lnTo>
                    <a:pt x="1166316" y="1368013"/>
                  </a:lnTo>
                  <a:lnTo>
                    <a:pt x="1182011" y="1332989"/>
                  </a:lnTo>
                  <a:lnTo>
                    <a:pt x="1194692" y="1295958"/>
                  </a:lnTo>
                  <a:lnTo>
                    <a:pt x="1204376" y="1257081"/>
                  </a:lnTo>
                  <a:lnTo>
                    <a:pt x="1211081" y="1216525"/>
                  </a:lnTo>
                  <a:lnTo>
                    <a:pt x="1214826" y="1174451"/>
                  </a:lnTo>
                  <a:lnTo>
                    <a:pt x="1215630" y="1131024"/>
                  </a:lnTo>
                  <a:lnTo>
                    <a:pt x="1213509" y="1086407"/>
                  </a:lnTo>
                  <a:lnTo>
                    <a:pt x="1208482" y="1040764"/>
                  </a:lnTo>
                  <a:lnTo>
                    <a:pt x="1200567" y="994259"/>
                  </a:lnTo>
                  <a:lnTo>
                    <a:pt x="1189783" y="947055"/>
                  </a:lnTo>
                  <a:lnTo>
                    <a:pt x="1176148" y="899316"/>
                  </a:lnTo>
                  <a:lnTo>
                    <a:pt x="1159680" y="851206"/>
                  </a:lnTo>
                  <a:lnTo>
                    <a:pt x="1140396" y="802888"/>
                  </a:lnTo>
                  <a:lnTo>
                    <a:pt x="1118316" y="754525"/>
                  </a:lnTo>
                  <a:lnTo>
                    <a:pt x="1093457" y="706282"/>
                  </a:lnTo>
                  <a:lnTo>
                    <a:pt x="1065837" y="658323"/>
                  </a:lnTo>
                  <a:lnTo>
                    <a:pt x="1035475" y="610810"/>
                  </a:lnTo>
                  <a:lnTo>
                    <a:pt x="1002389" y="563907"/>
                  </a:lnTo>
                  <a:lnTo>
                    <a:pt x="966597" y="517778"/>
                  </a:lnTo>
                  <a:lnTo>
                    <a:pt x="883285" y="415543"/>
                  </a:lnTo>
                  <a:lnTo>
                    <a:pt x="845391" y="371053"/>
                  </a:lnTo>
                  <a:lnTo>
                    <a:pt x="806057" y="328950"/>
                  </a:lnTo>
                  <a:lnTo>
                    <a:pt x="765448" y="289311"/>
                  </a:lnTo>
                  <a:lnTo>
                    <a:pt x="723728" y="252209"/>
                  </a:lnTo>
                  <a:lnTo>
                    <a:pt x="681062" y="217720"/>
                  </a:lnTo>
                  <a:lnTo>
                    <a:pt x="637617" y="185918"/>
                  </a:lnTo>
                  <a:lnTo>
                    <a:pt x="593558" y="156878"/>
                  </a:lnTo>
                  <a:lnTo>
                    <a:pt x="549049" y="130675"/>
                  </a:lnTo>
                  <a:lnTo>
                    <a:pt x="504257" y="107383"/>
                  </a:lnTo>
                  <a:lnTo>
                    <a:pt x="459346" y="87078"/>
                  </a:lnTo>
                  <a:lnTo>
                    <a:pt x="414482" y="69834"/>
                  </a:lnTo>
                  <a:lnTo>
                    <a:pt x="369829" y="55726"/>
                  </a:lnTo>
                  <a:lnTo>
                    <a:pt x="325555" y="44828"/>
                  </a:lnTo>
                  <a:lnTo>
                    <a:pt x="281823" y="37216"/>
                  </a:lnTo>
                  <a:lnTo>
                    <a:pt x="238798" y="32964"/>
                  </a:lnTo>
                  <a:lnTo>
                    <a:pt x="196648" y="32147"/>
                  </a:lnTo>
                  <a:lnTo>
                    <a:pt x="155536" y="34840"/>
                  </a:lnTo>
                  <a:lnTo>
                    <a:pt x="115627" y="41117"/>
                  </a:lnTo>
                  <a:lnTo>
                    <a:pt x="77089" y="51053"/>
                  </a:lnTo>
                  <a:lnTo>
                    <a:pt x="35433" y="0"/>
                  </a:lnTo>
                  <a:lnTo>
                    <a:pt x="0" y="165353"/>
                  </a:lnTo>
                  <a:lnTo>
                    <a:pt x="201802" y="204596"/>
                  </a:lnTo>
                  <a:lnTo>
                    <a:pt x="160274" y="153415"/>
                  </a:lnTo>
                  <a:lnTo>
                    <a:pt x="198308" y="143597"/>
                  </a:lnTo>
                  <a:lnTo>
                    <a:pt x="237713" y="137340"/>
                  </a:lnTo>
                  <a:lnTo>
                    <a:pt x="278328" y="134577"/>
                  </a:lnTo>
                  <a:lnTo>
                    <a:pt x="319993" y="135244"/>
                  </a:lnTo>
                  <a:lnTo>
                    <a:pt x="362547" y="139273"/>
                  </a:lnTo>
                  <a:lnTo>
                    <a:pt x="405830" y="146600"/>
                  </a:lnTo>
                  <a:lnTo>
                    <a:pt x="449682" y="157158"/>
                  </a:lnTo>
                  <a:lnTo>
                    <a:pt x="493941" y="170882"/>
                  </a:lnTo>
                  <a:lnTo>
                    <a:pt x="538448" y="187706"/>
                  </a:lnTo>
                  <a:lnTo>
                    <a:pt x="583042" y="207563"/>
                  </a:lnTo>
                  <a:lnTo>
                    <a:pt x="627562" y="230388"/>
                  </a:lnTo>
                  <a:lnTo>
                    <a:pt x="671848" y="256116"/>
                  </a:lnTo>
                  <a:lnTo>
                    <a:pt x="715740" y="284680"/>
                  </a:lnTo>
                  <a:lnTo>
                    <a:pt x="759078" y="316015"/>
                  </a:lnTo>
                  <a:lnTo>
                    <a:pt x="801700" y="350054"/>
                  </a:lnTo>
                  <a:lnTo>
                    <a:pt x="843446" y="386732"/>
                  </a:lnTo>
                  <a:lnTo>
                    <a:pt x="884157" y="425983"/>
                  </a:lnTo>
                  <a:lnTo>
                    <a:pt x="923671" y="467740"/>
                  </a:lnTo>
                </a:path>
              </a:pathLst>
            </a:custGeom>
            <a:ln w="12699">
              <a:solidFill>
                <a:srgbClr val="002C52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7935467" y="5963412"/>
              <a:ext cx="407034" cy="373380"/>
            </a:xfrm>
            <a:custGeom>
              <a:avLst/>
              <a:gdLst/>
              <a:ahLst/>
              <a:cxnLst/>
              <a:rect l="l" t="t" r="r" b="b"/>
              <a:pathLst>
                <a:path w="407034" h="373379">
                  <a:moveTo>
                    <a:pt x="220217" y="0"/>
                  </a:moveTo>
                  <a:lnTo>
                    <a:pt x="220217" y="93344"/>
                  </a:lnTo>
                  <a:lnTo>
                    <a:pt x="0" y="93344"/>
                  </a:lnTo>
                  <a:lnTo>
                    <a:pt x="0" y="280034"/>
                  </a:lnTo>
                  <a:lnTo>
                    <a:pt x="220217" y="280034"/>
                  </a:lnTo>
                  <a:lnTo>
                    <a:pt x="220217" y="373380"/>
                  </a:lnTo>
                  <a:lnTo>
                    <a:pt x="406907" y="186689"/>
                  </a:lnTo>
                  <a:lnTo>
                    <a:pt x="220217" y="0"/>
                  </a:lnTo>
                  <a:close/>
                </a:path>
              </a:pathLst>
            </a:custGeom>
            <a:solidFill>
              <a:srgbClr val="003E7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7935467" y="5963412"/>
              <a:ext cx="407034" cy="373380"/>
            </a:xfrm>
            <a:custGeom>
              <a:avLst/>
              <a:gdLst/>
              <a:ahLst/>
              <a:cxnLst/>
              <a:rect l="l" t="t" r="r" b="b"/>
              <a:pathLst>
                <a:path w="407034" h="373379">
                  <a:moveTo>
                    <a:pt x="0" y="93344"/>
                  </a:moveTo>
                  <a:lnTo>
                    <a:pt x="220217" y="93344"/>
                  </a:lnTo>
                  <a:lnTo>
                    <a:pt x="220217" y="0"/>
                  </a:lnTo>
                  <a:lnTo>
                    <a:pt x="406907" y="186689"/>
                  </a:lnTo>
                  <a:lnTo>
                    <a:pt x="220217" y="373380"/>
                  </a:lnTo>
                  <a:lnTo>
                    <a:pt x="220217" y="280034"/>
                  </a:lnTo>
                  <a:lnTo>
                    <a:pt x="0" y="280034"/>
                  </a:lnTo>
                  <a:lnTo>
                    <a:pt x="0" y="93344"/>
                  </a:lnTo>
                  <a:close/>
                </a:path>
              </a:pathLst>
            </a:custGeom>
            <a:ln w="12700">
              <a:solidFill>
                <a:srgbClr val="002C52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4" name="object 24"/>
          <p:cNvSpPr txBox="1"/>
          <p:nvPr/>
        </p:nvSpPr>
        <p:spPr>
          <a:xfrm>
            <a:off x="6879335" y="5963411"/>
            <a:ext cx="868680" cy="373380"/>
          </a:xfrm>
          <a:prstGeom prst="rect">
            <a:avLst/>
          </a:prstGeom>
          <a:solidFill>
            <a:srgbClr val="003763"/>
          </a:solidFill>
        </p:spPr>
        <p:txBody>
          <a:bodyPr wrap="square" lIns="0" tIns="32384" rIns="0" bIns="0" rtlCol="0" vert="horz">
            <a:spAutoFit/>
          </a:bodyPr>
          <a:lstStyle/>
          <a:p>
            <a:pPr marL="91440">
              <a:lnSpc>
                <a:spcPct val="100000"/>
              </a:lnSpc>
              <a:spcBef>
                <a:spcPts val="254"/>
              </a:spcBef>
            </a:pP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Inputs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8464295" y="5963411"/>
            <a:ext cx="1120140" cy="370840"/>
          </a:xfrm>
          <a:prstGeom prst="rect">
            <a:avLst/>
          </a:prstGeom>
          <a:solidFill>
            <a:srgbClr val="003763"/>
          </a:solidFill>
        </p:spPr>
        <p:txBody>
          <a:bodyPr wrap="square" lIns="0" tIns="32384" rIns="0" bIns="0" rtlCol="0" vert="horz">
            <a:spAutoFit/>
          </a:bodyPr>
          <a:lstStyle/>
          <a:p>
            <a:pPr marL="92710">
              <a:lnSpc>
                <a:spcPct val="100000"/>
              </a:lnSpc>
              <a:spcBef>
                <a:spcPts val="254"/>
              </a:spcBef>
            </a:pPr>
            <a:r>
              <a:rPr dirty="0" sz="1800" spc="-10">
                <a:solidFill>
                  <a:srgbClr val="FFFFFF"/>
                </a:solidFill>
                <a:latin typeface="Calibri"/>
                <a:cs typeface="Calibri"/>
              </a:rPr>
              <a:t>Processor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9759442" y="5957061"/>
            <a:ext cx="418465" cy="386080"/>
            <a:chOff x="9759442" y="5957061"/>
            <a:chExt cx="418465" cy="386080"/>
          </a:xfrm>
        </p:grpSpPr>
        <p:sp>
          <p:nvSpPr>
            <p:cNvPr id="27" name="object 27"/>
            <p:cNvSpPr/>
            <p:nvPr/>
          </p:nvSpPr>
          <p:spPr>
            <a:xfrm>
              <a:off x="9765792" y="5963411"/>
              <a:ext cx="405765" cy="373380"/>
            </a:xfrm>
            <a:custGeom>
              <a:avLst/>
              <a:gdLst/>
              <a:ahLst/>
              <a:cxnLst/>
              <a:rect l="l" t="t" r="r" b="b"/>
              <a:pathLst>
                <a:path w="405765" h="373379">
                  <a:moveTo>
                    <a:pt x="218693" y="0"/>
                  </a:moveTo>
                  <a:lnTo>
                    <a:pt x="218693" y="93344"/>
                  </a:lnTo>
                  <a:lnTo>
                    <a:pt x="0" y="93344"/>
                  </a:lnTo>
                  <a:lnTo>
                    <a:pt x="0" y="280034"/>
                  </a:lnTo>
                  <a:lnTo>
                    <a:pt x="218693" y="280034"/>
                  </a:lnTo>
                  <a:lnTo>
                    <a:pt x="218693" y="373380"/>
                  </a:lnTo>
                  <a:lnTo>
                    <a:pt x="405383" y="186689"/>
                  </a:lnTo>
                  <a:lnTo>
                    <a:pt x="218693" y="0"/>
                  </a:lnTo>
                  <a:close/>
                </a:path>
              </a:pathLst>
            </a:custGeom>
            <a:solidFill>
              <a:srgbClr val="003E7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/>
            <p:cNvSpPr/>
            <p:nvPr/>
          </p:nvSpPr>
          <p:spPr>
            <a:xfrm>
              <a:off x="9765792" y="5963411"/>
              <a:ext cx="405765" cy="373380"/>
            </a:xfrm>
            <a:custGeom>
              <a:avLst/>
              <a:gdLst/>
              <a:ahLst/>
              <a:cxnLst/>
              <a:rect l="l" t="t" r="r" b="b"/>
              <a:pathLst>
                <a:path w="405765" h="373379">
                  <a:moveTo>
                    <a:pt x="0" y="93344"/>
                  </a:moveTo>
                  <a:lnTo>
                    <a:pt x="218693" y="93344"/>
                  </a:lnTo>
                  <a:lnTo>
                    <a:pt x="218693" y="0"/>
                  </a:lnTo>
                  <a:lnTo>
                    <a:pt x="405383" y="186689"/>
                  </a:lnTo>
                  <a:lnTo>
                    <a:pt x="218693" y="373380"/>
                  </a:lnTo>
                  <a:lnTo>
                    <a:pt x="218693" y="280034"/>
                  </a:lnTo>
                  <a:lnTo>
                    <a:pt x="0" y="280034"/>
                  </a:lnTo>
                  <a:lnTo>
                    <a:pt x="0" y="93344"/>
                  </a:lnTo>
                  <a:close/>
                </a:path>
              </a:pathLst>
            </a:custGeom>
            <a:ln w="12700">
              <a:solidFill>
                <a:srgbClr val="002C52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9" name="object 29"/>
          <p:cNvSpPr txBox="1"/>
          <p:nvPr/>
        </p:nvSpPr>
        <p:spPr>
          <a:xfrm>
            <a:off x="10256519" y="5948171"/>
            <a:ext cx="1118870" cy="370840"/>
          </a:xfrm>
          <a:prstGeom prst="rect">
            <a:avLst/>
          </a:prstGeom>
          <a:solidFill>
            <a:srgbClr val="003763"/>
          </a:solidFill>
        </p:spPr>
        <p:txBody>
          <a:bodyPr wrap="square" lIns="0" tIns="32384" rIns="0" bIns="0" rtlCol="0" vert="horz">
            <a:spAutoFit/>
          </a:bodyPr>
          <a:lstStyle/>
          <a:p>
            <a:pPr marL="92075">
              <a:lnSpc>
                <a:spcPct val="100000"/>
              </a:lnSpc>
              <a:spcBef>
                <a:spcPts val="254"/>
              </a:spcBef>
            </a:pPr>
            <a:r>
              <a:rPr dirty="0" sz="1800" spc="-10">
                <a:solidFill>
                  <a:srgbClr val="FFFFFF"/>
                </a:solidFill>
                <a:latin typeface="Calibri"/>
                <a:cs typeface="Calibri"/>
              </a:rPr>
              <a:t>Actuator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94994" y="1456350"/>
            <a:ext cx="9628505" cy="4568190"/>
          </a:xfrm>
          <a:prstGeom prst="rect">
            <a:avLst/>
          </a:prstGeom>
        </p:spPr>
        <p:txBody>
          <a:bodyPr wrap="square" lIns="0" tIns="57150" rIns="0" bIns="0" rtlCol="0" vert="horz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450"/>
              </a:spcBef>
              <a:buClr>
                <a:srgbClr val="003763"/>
              </a:buClr>
              <a:buFont typeface="Arial MT"/>
              <a:buChar char="•"/>
              <a:tabLst>
                <a:tab pos="241300" algn="l"/>
              </a:tabLst>
            </a:pP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W</a:t>
            </a: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hat 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is</a:t>
            </a: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monitored</a:t>
            </a:r>
            <a:r>
              <a:rPr dirty="0" sz="2400" spc="-2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in</a:t>
            </a:r>
            <a:r>
              <a:rPr dirty="0" sz="2400" spc="-1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an</a:t>
            </a:r>
            <a:r>
              <a:rPr dirty="0" sz="2400" spc="-1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20" b="1">
                <a:solidFill>
                  <a:srgbClr val="003763"/>
                </a:solidFill>
                <a:latin typeface="Calibri"/>
                <a:cs typeface="Calibri"/>
              </a:rPr>
              <a:t>system?</a:t>
            </a:r>
            <a:endParaRPr sz="2400">
              <a:latin typeface="Calibri"/>
              <a:cs typeface="Calibri"/>
            </a:endParaRPr>
          </a:p>
          <a:p>
            <a:pPr lvl="1" marL="697865" indent="-229235">
              <a:lnSpc>
                <a:spcPct val="100000"/>
              </a:lnSpc>
              <a:spcBef>
                <a:spcPts val="295"/>
              </a:spcBef>
              <a:buFont typeface="Arial MT"/>
              <a:buChar char="•"/>
              <a:tabLst>
                <a:tab pos="697865" algn="l"/>
                <a:tab pos="698500" algn="l"/>
              </a:tabLst>
            </a:pP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ETM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(Emission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Threshold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Monitoring)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to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monitor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if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emission</a:t>
            </a:r>
            <a:r>
              <a:rPr dirty="0" sz="2000" spc="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limits</a:t>
            </a:r>
            <a:r>
              <a:rPr dirty="0" sz="2000" spc="2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are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being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exceeded</a:t>
            </a:r>
            <a:endParaRPr sz="20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965"/>
              </a:spcBef>
              <a:buFont typeface="Arial MT"/>
              <a:buChar char="•"/>
              <a:tabLst>
                <a:tab pos="241300" algn="l"/>
              </a:tabLst>
            </a:pP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How</a:t>
            </a:r>
            <a:r>
              <a:rPr dirty="0" sz="2400" spc="-2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emission</a:t>
            </a:r>
            <a:r>
              <a:rPr dirty="0" sz="2400" spc="-2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threshold</a:t>
            </a: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 monitoring</a:t>
            </a:r>
            <a:r>
              <a:rPr dirty="0" sz="2400" spc="-3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is</a:t>
            </a: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done?</a:t>
            </a:r>
            <a:endParaRPr sz="2400">
              <a:latin typeface="Calibri"/>
              <a:cs typeface="Calibri"/>
            </a:endParaRPr>
          </a:p>
          <a:p>
            <a:pPr lvl="1" marL="697865" indent="-229235">
              <a:lnSpc>
                <a:spcPct val="100000"/>
              </a:lnSpc>
              <a:spcBef>
                <a:spcPts val="295"/>
              </a:spcBef>
              <a:buFont typeface="Arial MT"/>
              <a:buChar char="•"/>
              <a:tabLst>
                <a:tab pos="697865" algn="l"/>
                <a:tab pos="698500" algn="l"/>
              </a:tabLst>
            </a:pP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checks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20">
                <a:solidFill>
                  <a:srgbClr val="003763"/>
                </a:solidFill>
                <a:latin typeface="Calibri"/>
                <a:cs typeface="Calibri"/>
              </a:rPr>
              <a:t>system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for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any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malfunctioning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as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well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as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DEF</a:t>
            </a:r>
            <a:r>
              <a:rPr dirty="0" sz="2000" spc="-3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quality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/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20">
                <a:solidFill>
                  <a:srgbClr val="003763"/>
                </a:solidFill>
                <a:latin typeface="Calibri"/>
                <a:cs typeface="Calibri"/>
              </a:rPr>
              <a:t>quantity.</a:t>
            </a:r>
            <a:endParaRPr sz="20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1100"/>
              </a:spcBef>
              <a:buFont typeface="Arial MT"/>
              <a:buChar char="•"/>
              <a:tabLst>
                <a:tab pos="241300" algn="l"/>
              </a:tabLst>
            </a:pP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What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happens</a:t>
            </a:r>
            <a:r>
              <a:rPr dirty="0" sz="2400" spc="1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when 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an</a:t>
            </a: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 OBD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20" b="1">
                <a:solidFill>
                  <a:srgbClr val="003763"/>
                </a:solidFill>
                <a:latin typeface="Calibri"/>
                <a:cs typeface="Calibri"/>
              </a:rPr>
              <a:t>system</a:t>
            </a: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 detects</a:t>
            </a:r>
            <a:r>
              <a:rPr dirty="0" sz="2400" spc="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an</a:t>
            </a: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 abnormality?</a:t>
            </a:r>
            <a:endParaRPr sz="2400">
              <a:latin typeface="Calibri"/>
              <a:cs typeface="Calibri"/>
            </a:endParaRPr>
          </a:p>
          <a:p>
            <a:pPr lvl="1" marL="697865" indent="-229235">
              <a:lnSpc>
                <a:spcPct val="100000"/>
              </a:lnSpc>
              <a:spcBef>
                <a:spcPts val="450"/>
              </a:spcBef>
              <a:buFont typeface="Arial MT"/>
              <a:buChar char="•"/>
              <a:tabLst>
                <a:tab pos="697865" algn="l"/>
                <a:tab pos="698500" algn="l"/>
              </a:tabLst>
            </a:pP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It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alerts</a:t>
            </a:r>
            <a:r>
              <a:rPr dirty="0" sz="2000" spc="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the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driver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by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the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25">
                <a:solidFill>
                  <a:srgbClr val="003763"/>
                </a:solidFill>
                <a:latin typeface="Calibri"/>
                <a:cs typeface="Calibri"/>
              </a:rPr>
              <a:t>way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of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warning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lamp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on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dashboard</a:t>
            </a:r>
            <a:endParaRPr sz="2000">
              <a:latin typeface="Calibri"/>
              <a:cs typeface="Calibri"/>
            </a:endParaRPr>
          </a:p>
          <a:p>
            <a:pPr lvl="1" marL="697865" indent="-229235">
              <a:lnSpc>
                <a:spcPct val="100000"/>
              </a:lnSpc>
              <a:spcBef>
                <a:spcPts val="250"/>
              </a:spcBef>
              <a:buFont typeface="Arial MT"/>
              <a:buChar char="•"/>
              <a:tabLst>
                <a:tab pos="697865" algn="l"/>
                <a:tab pos="698500" algn="l"/>
              </a:tabLst>
            </a:pP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Alert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will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be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triggered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once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emission</a:t>
            </a:r>
            <a:r>
              <a:rPr dirty="0" sz="2000" spc="3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level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in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exhaust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pipe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crosses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specified</a:t>
            </a:r>
            <a:r>
              <a:rPr dirty="0" sz="2000" spc="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limit.</a:t>
            </a:r>
            <a:endParaRPr sz="20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1115"/>
              </a:spcBef>
              <a:buFont typeface="Arial MT"/>
              <a:buChar char="•"/>
              <a:tabLst>
                <a:tab pos="241300" algn="l"/>
              </a:tabLst>
            </a:pP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What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happens</a:t>
            </a:r>
            <a:r>
              <a:rPr dirty="0" sz="2400" spc="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when 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the</a:t>
            </a:r>
            <a:r>
              <a:rPr dirty="0" sz="2400" spc="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alert</a:t>
            </a:r>
            <a:r>
              <a:rPr dirty="0" sz="2400" spc="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(warning</a:t>
            </a:r>
            <a:r>
              <a:rPr dirty="0" sz="2400" spc="-5" b="1">
                <a:solidFill>
                  <a:srgbClr val="003763"/>
                </a:solidFill>
                <a:latin typeface="Calibri"/>
                <a:cs typeface="Calibri"/>
              </a:rPr>
              <a:t> lamps)</a:t>
            </a:r>
            <a:r>
              <a:rPr dirty="0" sz="2400" spc="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3763"/>
                </a:solidFill>
                <a:latin typeface="Calibri"/>
                <a:cs typeface="Calibri"/>
              </a:rPr>
              <a:t>is</a:t>
            </a:r>
            <a:r>
              <a:rPr dirty="0" sz="2400" spc="-1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400" spc="-10" b="1">
                <a:solidFill>
                  <a:srgbClr val="003763"/>
                </a:solidFill>
                <a:latin typeface="Calibri"/>
                <a:cs typeface="Calibri"/>
              </a:rPr>
              <a:t>triggered?</a:t>
            </a:r>
            <a:endParaRPr sz="2400">
              <a:latin typeface="Calibri"/>
              <a:cs typeface="Calibri"/>
            </a:endParaRPr>
          </a:p>
          <a:p>
            <a:pPr lvl="1" marL="697865" indent="-229235">
              <a:lnSpc>
                <a:spcPts val="2280"/>
              </a:lnSpc>
              <a:spcBef>
                <a:spcPts val="434"/>
              </a:spcBef>
              <a:buFont typeface="Arial MT"/>
              <a:buChar char="•"/>
              <a:tabLst>
                <a:tab pos="697865" algn="l"/>
                <a:tab pos="698500" algn="l"/>
              </a:tabLst>
            </a:pP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No</a:t>
            </a:r>
            <a:r>
              <a:rPr dirty="0" sz="2000" spc="-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need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to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panic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– </a:t>
            </a:r>
            <a:r>
              <a:rPr dirty="0" sz="2000" spc="-20">
                <a:solidFill>
                  <a:srgbClr val="003763"/>
                </a:solidFill>
                <a:latin typeface="Calibri"/>
                <a:cs typeface="Calibri"/>
              </a:rPr>
              <a:t>system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allows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sufficient</a:t>
            </a:r>
            <a:r>
              <a:rPr dirty="0" sz="2000" spc="3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time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for</a:t>
            </a:r>
            <a:r>
              <a:rPr dirty="0" sz="2000" spc="-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vehicle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to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reach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the</a:t>
            </a:r>
            <a:r>
              <a:rPr dirty="0" sz="2000" spc="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nearest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AL</a:t>
            </a:r>
            <a:endParaRPr sz="2000">
              <a:latin typeface="Calibri"/>
              <a:cs typeface="Calibri"/>
            </a:endParaRPr>
          </a:p>
          <a:p>
            <a:pPr marL="697865">
              <a:lnSpc>
                <a:spcPts val="2280"/>
              </a:lnSpc>
            </a:pP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authorized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service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point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for</a:t>
            </a:r>
            <a:r>
              <a:rPr dirty="0" sz="2000" spc="-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attending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the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same.</a:t>
            </a:r>
            <a:endParaRPr sz="2000">
              <a:latin typeface="Calibri"/>
              <a:cs typeface="Calibri"/>
            </a:endParaRPr>
          </a:p>
          <a:p>
            <a:pPr lvl="1" marL="697865" marR="5080" indent="-228600">
              <a:lnSpc>
                <a:spcPts val="2160"/>
              </a:lnSpc>
              <a:spcBef>
                <a:spcPts val="540"/>
              </a:spcBef>
              <a:buFont typeface="Arial MT"/>
              <a:buChar char="•"/>
              <a:tabLst>
                <a:tab pos="697865" algn="l"/>
                <a:tab pos="698500" algn="l"/>
              </a:tabLst>
            </a:pP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If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these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alerts</a:t>
            </a:r>
            <a:r>
              <a:rPr dirty="0" sz="2000" spc="3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are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ignored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for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a longer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period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of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engine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running</a:t>
            </a:r>
            <a:r>
              <a:rPr dirty="0" sz="2000" spc="-2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time,</a:t>
            </a:r>
            <a:r>
              <a:rPr dirty="0" sz="2000" spc="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torque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reduction </a:t>
            </a:r>
            <a:r>
              <a:rPr dirty="0" sz="2000" spc="-44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followed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 by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speed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reduction</a:t>
            </a:r>
            <a:r>
              <a:rPr dirty="0" sz="2000" spc="-2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will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be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triggered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8768" y="572770"/>
            <a:ext cx="6315075" cy="51371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200" spc="-5">
                <a:solidFill>
                  <a:srgbClr val="003763"/>
                </a:solidFill>
              </a:rPr>
              <a:t>How</a:t>
            </a:r>
            <a:r>
              <a:rPr dirty="0" sz="3200" spc="-25">
                <a:solidFill>
                  <a:srgbClr val="003763"/>
                </a:solidFill>
              </a:rPr>
              <a:t> </a:t>
            </a:r>
            <a:r>
              <a:rPr dirty="0" sz="3200" spc="5">
                <a:solidFill>
                  <a:srgbClr val="003763"/>
                </a:solidFill>
              </a:rPr>
              <a:t>OBD</a:t>
            </a:r>
            <a:r>
              <a:rPr dirty="0" sz="3200" spc="-15">
                <a:solidFill>
                  <a:srgbClr val="003763"/>
                </a:solidFill>
              </a:rPr>
              <a:t> </a:t>
            </a:r>
            <a:r>
              <a:rPr dirty="0" sz="3200" spc="-25">
                <a:solidFill>
                  <a:srgbClr val="003763"/>
                </a:solidFill>
              </a:rPr>
              <a:t>system</a:t>
            </a:r>
            <a:r>
              <a:rPr dirty="0" sz="3200" spc="-55">
                <a:solidFill>
                  <a:srgbClr val="003763"/>
                </a:solidFill>
              </a:rPr>
              <a:t> </a:t>
            </a:r>
            <a:r>
              <a:rPr dirty="0" sz="3200" spc="-10">
                <a:solidFill>
                  <a:srgbClr val="003763"/>
                </a:solidFill>
              </a:rPr>
              <a:t>monitors</a:t>
            </a:r>
            <a:r>
              <a:rPr dirty="0" sz="3200" spc="-40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emission?</a:t>
            </a:r>
            <a:endParaRPr sz="3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53783" y="1144524"/>
            <a:ext cx="5276087" cy="228447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91539" y="572770"/>
            <a:ext cx="6959600" cy="51371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dirty="0" sz="3200">
                <a:solidFill>
                  <a:srgbClr val="003763"/>
                </a:solidFill>
              </a:rPr>
              <a:t>OBD</a:t>
            </a:r>
            <a:r>
              <a:rPr dirty="0" sz="3200" spc="-30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II</a:t>
            </a:r>
            <a:r>
              <a:rPr dirty="0" sz="3200" spc="-15">
                <a:solidFill>
                  <a:srgbClr val="003763"/>
                </a:solidFill>
              </a:rPr>
              <a:t> </a:t>
            </a:r>
            <a:r>
              <a:rPr dirty="0" sz="3200" spc="-10">
                <a:solidFill>
                  <a:srgbClr val="003763"/>
                </a:solidFill>
              </a:rPr>
              <a:t>mandate</a:t>
            </a:r>
            <a:r>
              <a:rPr dirty="0" sz="3200" spc="-40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is</a:t>
            </a:r>
            <a:r>
              <a:rPr dirty="0" sz="3200" spc="-10">
                <a:solidFill>
                  <a:srgbClr val="003763"/>
                </a:solidFill>
              </a:rPr>
              <a:t> </a:t>
            </a:r>
            <a:r>
              <a:rPr dirty="0" sz="3200" spc="-15">
                <a:solidFill>
                  <a:srgbClr val="003763"/>
                </a:solidFill>
              </a:rPr>
              <a:t>effective</a:t>
            </a:r>
            <a:r>
              <a:rPr dirty="0" sz="3200" spc="-10">
                <a:solidFill>
                  <a:srgbClr val="003763"/>
                </a:solidFill>
              </a:rPr>
              <a:t> </a:t>
            </a:r>
            <a:r>
              <a:rPr dirty="0" sz="3200" spc="-5">
                <a:solidFill>
                  <a:srgbClr val="003763"/>
                </a:solidFill>
              </a:rPr>
              <a:t>1</a:t>
            </a:r>
            <a:r>
              <a:rPr dirty="0" baseline="25132" sz="3150" spc="-7">
                <a:solidFill>
                  <a:srgbClr val="003763"/>
                </a:solidFill>
              </a:rPr>
              <a:t>st</a:t>
            </a:r>
            <a:r>
              <a:rPr dirty="0" baseline="25132" sz="3150" spc="359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April</a:t>
            </a:r>
            <a:r>
              <a:rPr dirty="0" sz="3200" spc="-5">
                <a:solidFill>
                  <a:srgbClr val="003763"/>
                </a:solidFill>
              </a:rPr>
              <a:t> 2023</a:t>
            </a:r>
            <a:endParaRPr sz="3200"/>
          </a:p>
        </p:txBody>
      </p:sp>
      <p:sp>
        <p:nvSpPr>
          <p:cNvPr id="4" name="object 4"/>
          <p:cNvSpPr txBox="1"/>
          <p:nvPr/>
        </p:nvSpPr>
        <p:spPr>
          <a:xfrm>
            <a:off x="806297" y="1590845"/>
            <a:ext cx="5436870" cy="3216910"/>
          </a:xfrm>
          <a:prstGeom prst="rect">
            <a:avLst/>
          </a:prstGeom>
        </p:spPr>
        <p:txBody>
          <a:bodyPr wrap="square" lIns="0" tIns="54610" rIns="0" bIns="0" rtlCol="0" vert="horz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430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dirty="0" sz="2000" spc="-5" b="1">
                <a:solidFill>
                  <a:srgbClr val="003763"/>
                </a:solidFill>
                <a:latin typeface="Calibri"/>
                <a:cs typeface="Calibri"/>
              </a:rPr>
              <a:t>From</a:t>
            </a:r>
            <a:r>
              <a:rPr dirty="0" sz="2000" spc="-2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 b="1">
                <a:solidFill>
                  <a:srgbClr val="003763"/>
                </a:solidFill>
                <a:latin typeface="Calibri"/>
                <a:cs typeface="Calibri"/>
              </a:rPr>
              <a:t>when</a:t>
            </a:r>
            <a:r>
              <a:rPr dirty="0" sz="2000" spc="-1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 b="1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2000" spc="-2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b="1">
                <a:solidFill>
                  <a:srgbClr val="003763"/>
                </a:solidFill>
                <a:latin typeface="Calibri"/>
                <a:cs typeface="Calibri"/>
              </a:rPr>
              <a:t>II</a:t>
            </a:r>
            <a:r>
              <a:rPr dirty="0" sz="2000" spc="-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b="1">
                <a:solidFill>
                  <a:srgbClr val="003763"/>
                </a:solidFill>
                <a:latin typeface="Calibri"/>
                <a:cs typeface="Calibri"/>
              </a:rPr>
              <a:t>norm</a:t>
            </a:r>
            <a:r>
              <a:rPr dirty="0" sz="2000" spc="-2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b="1">
                <a:solidFill>
                  <a:srgbClr val="003763"/>
                </a:solidFill>
                <a:latin typeface="Calibri"/>
                <a:cs typeface="Calibri"/>
              </a:rPr>
              <a:t>is</a:t>
            </a:r>
            <a:r>
              <a:rPr dirty="0" sz="2000" spc="-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 b="1">
                <a:solidFill>
                  <a:srgbClr val="003763"/>
                </a:solidFill>
                <a:latin typeface="Calibri"/>
                <a:cs typeface="Calibri"/>
              </a:rPr>
              <a:t>effective?</a:t>
            </a:r>
            <a:endParaRPr sz="2000">
              <a:latin typeface="Calibri"/>
              <a:cs typeface="Calibri"/>
            </a:endParaRPr>
          </a:p>
          <a:p>
            <a:pPr lvl="1" marL="698500" marR="32384" indent="-229235">
              <a:lnSpc>
                <a:spcPts val="1939"/>
              </a:lnSpc>
              <a:spcBef>
                <a:spcPts val="545"/>
              </a:spcBef>
              <a:buFont typeface="Arial MT"/>
              <a:buChar char="•"/>
              <a:tabLst>
                <a:tab pos="698500" algn="l"/>
                <a:tab pos="699135" algn="l"/>
              </a:tabLst>
            </a:pP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Applicable</a:t>
            </a:r>
            <a:r>
              <a:rPr dirty="0" sz="1800" spc="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only 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for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vehicles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manufactured</a:t>
            </a:r>
            <a:r>
              <a:rPr dirty="0" sz="18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on</a:t>
            </a:r>
            <a:r>
              <a:rPr dirty="0" sz="18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or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after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1st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April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2023.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This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has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been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notified</a:t>
            </a:r>
            <a:r>
              <a:rPr dirty="0" sz="1800" spc="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as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early </a:t>
            </a:r>
            <a:r>
              <a:rPr dirty="0" sz="1800" spc="-39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as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Sep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2016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vide</a:t>
            </a:r>
            <a:r>
              <a:rPr dirty="0" sz="18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25">
                <a:solidFill>
                  <a:srgbClr val="003763"/>
                </a:solidFill>
                <a:latin typeface="Calibri"/>
                <a:cs typeface="Calibri"/>
              </a:rPr>
              <a:t>gazette</a:t>
            </a:r>
            <a:r>
              <a:rPr dirty="0" sz="18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notification.</a:t>
            </a:r>
            <a:endParaRPr sz="1800">
              <a:latin typeface="Calibri"/>
              <a:cs typeface="Calibri"/>
            </a:endParaRPr>
          </a:p>
          <a:p>
            <a:pPr marL="241300" marR="470534" indent="-228600">
              <a:lnSpc>
                <a:spcPts val="2160"/>
              </a:lnSpc>
              <a:spcBef>
                <a:spcPts val="1005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dirty="0" sz="2000" spc="-10" b="1">
                <a:solidFill>
                  <a:srgbClr val="003763"/>
                </a:solidFill>
                <a:latin typeface="Calibri"/>
                <a:cs typeface="Calibri"/>
              </a:rPr>
              <a:t>What are </a:t>
            </a:r>
            <a:r>
              <a:rPr dirty="0" sz="2000" b="1">
                <a:solidFill>
                  <a:srgbClr val="003763"/>
                </a:solidFill>
                <a:latin typeface="Calibri"/>
                <a:cs typeface="Calibri"/>
              </a:rPr>
              <a:t>the </a:t>
            </a:r>
            <a:r>
              <a:rPr dirty="0" sz="2000" spc="-10" b="1">
                <a:solidFill>
                  <a:srgbClr val="003763"/>
                </a:solidFill>
                <a:latin typeface="Calibri"/>
                <a:cs typeface="Calibri"/>
              </a:rPr>
              <a:t>differences </a:t>
            </a:r>
            <a:r>
              <a:rPr dirty="0" sz="2000" spc="-5" b="1">
                <a:solidFill>
                  <a:srgbClr val="003763"/>
                </a:solidFill>
                <a:latin typeface="Calibri"/>
                <a:cs typeface="Calibri"/>
              </a:rPr>
              <a:t>between OBD </a:t>
            </a:r>
            <a:r>
              <a:rPr dirty="0" sz="2000" b="1">
                <a:solidFill>
                  <a:srgbClr val="003763"/>
                </a:solidFill>
                <a:latin typeface="Calibri"/>
                <a:cs typeface="Calibri"/>
              </a:rPr>
              <a:t>I </a:t>
            </a:r>
            <a:r>
              <a:rPr dirty="0" sz="2000" spc="-5" b="1">
                <a:solidFill>
                  <a:srgbClr val="003763"/>
                </a:solidFill>
                <a:latin typeface="Calibri"/>
                <a:cs typeface="Calibri"/>
              </a:rPr>
              <a:t>and </a:t>
            </a:r>
            <a:r>
              <a:rPr dirty="0" sz="2000" spc="-44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 b="1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2000" spc="-1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b="1">
                <a:solidFill>
                  <a:srgbClr val="003763"/>
                </a:solidFill>
                <a:latin typeface="Calibri"/>
                <a:cs typeface="Calibri"/>
              </a:rPr>
              <a:t>II?</a:t>
            </a:r>
            <a:endParaRPr sz="2000">
              <a:latin typeface="Calibri"/>
              <a:cs typeface="Calibri"/>
            </a:endParaRPr>
          </a:p>
          <a:p>
            <a:pPr lvl="1" marL="698500" marR="557530" indent="-229235">
              <a:lnSpc>
                <a:spcPts val="1939"/>
              </a:lnSpc>
              <a:spcBef>
                <a:spcPts val="509"/>
              </a:spcBef>
              <a:buFont typeface="Arial MT"/>
              <a:buChar char="•"/>
              <a:tabLst>
                <a:tab pos="698500" algn="l"/>
                <a:tab pos="699135" algn="l"/>
              </a:tabLst>
            </a:pP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OBD-II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has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more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stringent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alert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limits</a:t>
            </a:r>
            <a:r>
              <a:rPr dirty="0" sz="1800" spc="2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for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the </a:t>
            </a:r>
            <a:r>
              <a:rPr dirty="0" sz="1800" spc="-39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emission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parameters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than</a:t>
            </a:r>
            <a:r>
              <a:rPr dirty="0" sz="18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OBD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I.</a:t>
            </a:r>
            <a:endParaRPr sz="1800">
              <a:latin typeface="Calibri"/>
              <a:cs typeface="Calibri"/>
            </a:endParaRPr>
          </a:p>
          <a:p>
            <a:pPr lvl="1" marL="698500" indent="-229235">
              <a:lnSpc>
                <a:spcPts val="2050"/>
              </a:lnSpc>
              <a:spcBef>
                <a:spcPts val="265"/>
              </a:spcBef>
              <a:buFont typeface="Arial MT"/>
              <a:buChar char="•"/>
              <a:tabLst>
                <a:tab pos="698500" algn="l"/>
                <a:tab pos="699135" algn="l"/>
              </a:tabLst>
            </a:pP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These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stringent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limits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are</a:t>
            </a:r>
            <a:r>
              <a:rPr dirty="0" sz="18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only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for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generating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alerts</a:t>
            </a:r>
            <a:endParaRPr sz="1800">
              <a:latin typeface="Calibri"/>
              <a:cs typeface="Calibri"/>
            </a:endParaRPr>
          </a:p>
          <a:p>
            <a:pPr marL="698500" marR="521970">
              <a:lnSpc>
                <a:spcPts val="1939"/>
              </a:lnSpc>
              <a:spcBef>
                <a:spcPts val="140"/>
              </a:spcBef>
            </a:pP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/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25">
                <a:solidFill>
                  <a:srgbClr val="003763"/>
                </a:solidFill>
                <a:latin typeface="Calibri"/>
                <a:cs typeface="Calibri"/>
              </a:rPr>
              <a:t>take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action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by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ECU</a:t>
            </a:r>
            <a:r>
              <a:rPr dirty="0" sz="18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–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No 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change</a:t>
            </a:r>
            <a:r>
              <a:rPr dirty="0" sz="1800" spc="-3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b="1">
                <a:solidFill>
                  <a:srgbClr val="003763"/>
                </a:solidFill>
                <a:latin typeface="Calibri"/>
                <a:cs typeface="Calibri"/>
              </a:rPr>
              <a:t>in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 b="1">
                <a:solidFill>
                  <a:srgbClr val="003763"/>
                </a:solidFill>
                <a:latin typeface="Calibri"/>
                <a:cs typeface="Calibri"/>
              </a:rPr>
              <a:t>emission </a:t>
            </a:r>
            <a:r>
              <a:rPr dirty="0" sz="1800" spc="-395" b="1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 b="1">
                <a:solidFill>
                  <a:srgbClr val="003763"/>
                </a:solidFill>
                <a:latin typeface="Calibri"/>
                <a:cs typeface="Calibri"/>
              </a:rPr>
              <a:t>standard.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6412991" y="3246120"/>
            <a:ext cx="5655945" cy="3325495"/>
            <a:chOff x="6412991" y="3246120"/>
            <a:chExt cx="5655945" cy="332549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12991" y="3246120"/>
              <a:ext cx="5655564" cy="3325367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6534149" y="4862322"/>
              <a:ext cx="5415280" cy="167640"/>
            </a:xfrm>
            <a:custGeom>
              <a:avLst/>
              <a:gdLst/>
              <a:ahLst/>
              <a:cxnLst/>
              <a:rect l="l" t="t" r="r" b="b"/>
              <a:pathLst>
                <a:path w="5415280" h="167639">
                  <a:moveTo>
                    <a:pt x="5386832" y="0"/>
                  </a:moveTo>
                  <a:lnTo>
                    <a:pt x="27940" y="0"/>
                  </a:lnTo>
                  <a:lnTo>
                    <a:pt x="17037" y="2186"/>
                  </a:lnTo>
                  <a:lnTo>
                    <a:pt x="8159" y="8159"/>
                  </a:lnTo>
                  <a:lnTo>
                    <a:pt x="2186" y="17037"/>
                  </a:lnTo>
                  <a:lnTo>
                    <a:pt x="0" y="27939"/>
                  </a:lnTo>
                  <a:lnTo>
                    <a:pt x="0" y="139700"/>
                  </a:lnTo>
                  <a:lnTo>
                    <a:pt x="2186" y="150602"/>
                  </a:lnTo>
                  <a:lnTo>
                    <a:pt x="8159" y="159480"/>
                  </a:lnTo>
                  <a:lnTo>
                    <a:pt x="17037" y="165453"/>
                  </a:lnTo>
                  <a:lnTo>
                    <a:pt x="27940" y="167639"/>
                  </a:lnTo>
                  <a:lnTo>
                    <a:pt x="5386832" y="167639"/>
                  </a:lnTo>
                  <a:lnTo>
                    <a:pt x="5397734" y="165453"/>
                  </a:lnTo>
                  <a:lnTo>
                    <a:pt x="5406612" y="159480"/>
                  </a:lnTo>
                  <a:lnTo>
                    <a:pt x="5412585" y="150602"/>
                  </a:lnTo>
                  <a:lnTo>
                    <a:pt x="5414772" y="139700"/>
                  </a:lnTo>
                  <a:lnTo>
                    <a:pt x="5414772" y="27939"/>
                  </a:lnTo>
                  <a:lnTo>
                    <a:pt x="5412585" y="17037"/>
                  </a:lnTo>
                  <a:lnTo>
                    <a:pt x="5406612" y="8159"/>
                  </a:lnTo>
                  <a:lnTo>
                    <a:pt x="5397734" y="2186"/>
                  </a:lnTo>
                  <a:lnTo>
                    <a:pt x="5386832" y="0"/>
                  </a:lnTo>
                  <a:close/>
                </a:path>
              </a:pathLst>
            </a:custGeom>
            <a:solidFill>
              <a:srgbClr val="FFFF00">
                <a:alpha val="32156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6534149" y="4862322"/>
              <a:ext cx="5415280" cy="167640"/>
            </a:xfrm>
            <a:custGeom>
              <a:avLst/>
              <a:gdLst/>
              <a:ahLst/>
              <a:cxnLst/>
              <a:rect l="l" t="t" r="r" b="b"/>
              <a:pathLst>
                <a:path w="5415280" h="167639">
                  <a:moveTo>
                    <a:pt x="0" y="27939"/>
                  </a:moveTo>
                  <a:lnTo>
                    <a:pt x="2186" y="17037"/>
                  </a:lnTo>
                  <a:lnTo>
                    <a:pt x="8159" y="8159"/>
                  </a:lnTo>
                  <a:lnTo>
                    <a:pt x="17037" y="2186"/>
                  </a:lnTo>
                  <a:lnTo>
                    <a:pt x="27940" y="0"/>
                  </a:lnTo>
                  <a:lnTo>
                    <a:pt x="5386832" y="0"/>
                  </a:lnTo>
                  <a:lnTo>
                    <a:pt x="5397734" y="2186"/>
                  </a:lnTo>
                  <a:lnTo>
                    <a:pt x="5406612" y="8159"/>
                  </a:lnTo>
                  <a:lnTo>
                    <a:pt x="5412585" y="17037"/>
                  </a:lnTo>
                  <a:lnTo>
                    <a:pt x="5414772" y="27939"/>
                  </a:lnTo>
                  <a:lnTo>
                    <a:pt x="5414772" y="139700"/>
                  </a:lnTo>
                  <a:lnTo>
                    <a:pt x="5412585" y="150602"/>
                  </a:lnTo>
                  <a:lnTo>
                    <a:pt x="5406612" y="159480"/>
                  </a:lnTo>
                  <a:lnTo>
                    <a:pt x="5397734" y="165453"/>
                  </a:lnTo>
                  <a:lnTo>
                    <a:pt x="5386832" y="167639"/>
                  </a:lnTo>
                  <a:lnTo>
                    <a:pt x="27940" y="167639"/>
                  </a:lnTo>
                  <a:lnTo>
                    <a:pt x="17037" y="165453"/>
                  </a:lnTo>
                  <a:lnTo>
                    <a:pt x="8159" y="159480"/>
                  </a:lnTo>
                  <a:lnTo>
                    <a:pt x="2186" y="150602"/>
                  </a:lnTo>
                  <a:lnTo>
                    <a:pt x="0" y="139700"/>
                  </a:lnTo>
                  <a:lnTo>
                    <a:pt x="0" y="27939"/>
                  </a:lnTo>
                  <a:close/>
                </a:path>
              </a:pathLst>
            </a:custGeom>
            <a:ln w="381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440230"/>
            <a:ext cx="7920990" cy="1072515"/>
          </a:xfrm>
          <a:prstGeom prst="rect"/>
        </p:spPr>
        <p:txBody>
          <a:bodyPr wrap="square" lIns="0" tIns="12318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69"/>
              </a:spcBef>
            </a:pPr>
            <a:r>
              <a:rPr dirty="0" sz="3200">
                <a:solidFill>
                  <a:srgbClr val="003763"/>
                </a:solidFill>
              </a:rPr>
              <a:t>OBD</a:t>
            </a:r>
            <a:r>
              <a:rPr dirty="0" sz="3200" spc="-25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II</a:t>
            </a:r>
            <a:r>
              <a:rPr dirty="0" sz="3200" spc="-10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norms</a:t>
            </a:r>
            <a:r>
              <a:rPr dirty="0" sz="3200" spc="-30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- </a:t>
            </a:r>
            <a:r>
              <a:rPr dirty="0" sz="3200" spc="-30">
                <a:solidFill>
                  <a:srgbClr val="003763"/>
                </a:solidFill>
              </a:rPr>
              <a:t>India’s</a:t>
            </a:r>
            <a:r>
              <a:rPr dirty="0" sz="3200" spc="-35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emission</a:t>
            </a:r>
            <a:r>
              <a:rPr dirty="0" sz="3200" spc="-30">
                <a:solidFill>
                  <a:srgbClr val="003763"/>
                </a:solidFill>
              </a:rPr>
              <a:t> </a:t>
            </a:r>
            <a:r>
              <a:rPr dirty="0" sz="3200" spc="-10">
                <a:solidFill>
                  <a:srgbClr val="003763"/>
                </a:solidFill>
              </a:rPr>
              <a:t>control</a:t>
            </a:r>
            <a:r>
              <a:rPr dirty="0" sz="3200" spc="-30">
                <a:solidFill>
                  <a:srgbClr val="003763"/>
                </a:solidFill>
              </a:rPr>
              <a:t> </a:t>
            </a:r>
            <a:r>
              <a:rPr dirty="0" sz="3200" spc="-10">
                <a:solidFill>
                  <a:srgbClr val="003763"/>
                </a:solidFill>
              </a:rPr>
              <a:t>journey</a:t>
            </a:r>
            <a:endParaRPr sz="3200"/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dirty="0" sz="2400">
                <a:solidFill>
                  <a:srgbClr val="006FC0"/>
                </a:solidFill>
              </a:rPr>
              <a:t>No</a:t>
            </a:r>
            <a:r>
              <a:rPr dirty="0" sz="2400" spc="-20">
                <a:solidFill>
                  <a:srgbClr val="006FC0"/>
                </a:solidFill>
              </a:rPr>
              <a:t> </a:t>
            </a:r>
            <a:r>
              <a:rPr dirty="0" sz="2400" spc="-10">
                <a:solidFill>
                  <a:srgbClr val="006FC0"/>
                </a:solidFill>
              </a:rPr>
              <a:t>change</a:t>
            </a:r>
            <a:r>
              <a:rPr dirty="0" sz="2400" spc="-5">
                <a:solidFill>
                  <a:srgbClr val="006FC0"/>
                </a:solidFill>
              </a:rPr>
              <a:t> </a:t>
            </a:r>
            <a:r>
              <a:rPr dirty="0" sz="2400">
                <a:solidFill>
                  <a:srgbClr val="006FC0"/>
                </a:solidFill>
              </a:rPr>
              <a:t>in </a:t>
            </a:r>
            <a:r>
              <a:rPr dirty="0" sz="2400" spc="-5">
                <a:solidFill>
                  <a:srgbClr val="006FC0"/>
                </a:solidFill>
              </a:rPr>
              <a:t>emission</a:t>
            </a:r>
            <a:r>
              <a:rPr dirty="0" sz="2400" spc="-15">
                <a:solidFill>
                  <a:srgbClr val="006FC0"/>
                </a:solidFill>
              </a:rPr>
              <a:t> </a:t>
            </a:r>
            <a:r>
              <a:rPr dirty="0" sz="2400" spc="-10">
                <a:solidFill>
                  <a:srgbClr val="006FC0"/>
                </a:solidFill>
              </a:rPr>
              <a:t>standards</a:t>
            </a:r>
            <a:r>
              <a:rPr dirty="0" sz="2400">
                <a:solidFill>
                  <a:srgbClr val="006FC0"/>
                </a:solidFill>
              </a:rPr>
              <a:t> </a:t>
            </a:r>
            <a:r>
              <a:rPr dirty="0" sz="2400" spc="-10">
                <a:solidFill>
                  <a:srgbClr val="006FC0"/>
                </a:solidFill>
              </a:rPr>
              <a:t>from</a:t>
            </a:r>
            <a:r>
              <a:rPr dirty="0" sz="2400" spc="-20">
                <a:solidFill>
                  <a:srgbClr val="006FC0"/>
                </a:solidFill>
              </a:rPr>
              <a:t> </a:t>
            </a:r>
            <a:r>
              <a:rPr dirty="0" sz="2400" spc="-10">
                <a:solidFill>
                  <a:srgbClr val="006FC0"/>
                </a:solidFill>
              </a:rPr>
              <a:t>BSVI</a:t>
            </a:r>
            <a:r>
              <a:rPr dirty="0" sz="2400">
                <a:solidFill>
                  <a:srgbClr val="006FC0"/>
                </a:solidFill>
              </a:rPr>
              <a:t> </a:t>
            </a:r>
            <a:r>
              <a:rPr dirty="0" sz="2400" spc="-5">
                <a:solidFill>
                  <a:srgbClr val="006FC0"/>
                </a:solidFill>
              </a:rPr>
              <a:t>OBD</a:t>
            </a:r>
            <a:r>
              <a:rPr dirty="0" sz="2400" spc="5">
                <a:solidFill>
                  <a:srgbClr val="006FC0"/>
                </a:solidFill>
              </a:rPr>
              <a:t> </a:t>
            </a:r>
            <a:r>
              <a:rPr dirty="0" sz="2400">
                <a:solidFill>
                  <a:srgbClr val="006FC0"/>
                </a:solidFill>
              </a:rPr>
              <a:t>I</a:t>
            </a:r>
            <a:r>
              <a:rPr dirty="0" sz="2400" spc="-5">
                <a:solidFill>
                  <a:srgbClr val="006FC0"/>
                </a:solidFill>
              </a:rPr>
              <a:t> </a:t>
            </a:r>
            <a:r>
              <a:rPr dirty="0" sz="2400" spc="-15">
                <a:solidFill>
                  <a:srgbClr val="006FC0"/>
                </a:solidFill>
              </a:rPr>
              <a:t>to</a:t>
            </a:r>
            <a:r>
              <a:rPr dirty="0" sz="2400">
                <a:solidFill>
                  <a:srgbClr val="006FC0"/>
                </a:solidFill>
              </a:rPr>
              <a:t> </a:t>
            </a:r>
            <a:r>
              <a:rPr dirty="0" sz="2400" spc="-5">
                <a:solidFill>
                  <a:srgbClr val="006FC0"/>
                </a:solidFill>
              </a:rPr>
              <a:t>OBD</a:t>
            </a:r>
            <a:r>
              <a:rPr dirty="0" sz="2400" spc="10">
                <a:solidFill>
                  <a:srgbClr val="006FC0"/>
                </a:solidFill>
              </a:rPr>
              <a:t> </a:t>
            </a:r>
            <a:r>
              <a:rPr dirty="0" sz="2400">
                <a:solidFill>
                  <a:srgbClr val="006FC0"/>
                </a:solidFill>
              </a:rPr>
              <a:t>II</a:t>
            </a:r>
            <a:endParaRPr sz="2400"/>
          </a:p>
        </p:txBody>
      </p:sp>
      <p:grpSp>
        <p:nvGrpSpPr>
          <p:cNvPr id="3" name="object 3"/>
          <p:cNvGrpSpPr/>
          <p:nvPr/>
        </p:nvGrpSpPr>
        <p:grpSpPr>
          <a:xfrm>
            <a:off x="838200" y="1956816"/>
            <a:ext cx="10846435" cy="2179320"/>
            <a:chOff x="838200" y="1956816"/>
            <a:chExt cx="10846435" cy="217932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8200" y="1956816"/>
              <a:ext cx="10846308" cy="969263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683764" y="3578352"/>
              <a:ext cx="4630420" cy="558165"/>
            </a:xfrm>
            <a:custGeom>
              <a:avLst/>
              <a:gdLst/>
              <a:ahLst/>
              <a:cxnLst/>
              <a:rect l="l" t="t" r="r" b="b"/>
              <a:pathLst>
                <a:path w="4630420" h="558164">
                  <a:moveTo>
                    <a:pt x="4629912" y="0"/>
                  </a:moveTo>
                  <a:lnTo>
                    <a:pt x="0" y="0"/>
                  </a:lnTo>
                  <a:lnTo>
                    <a:pt x="0" y="557784"/>
                  </a:lnTo>
                  <a:lnTo>
                    <a:pt x="4629912" y="557784"/>
                  </a:lnTo>
                  <a:lnTo>
                    <a:pt x="4629912" y="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981455" y="3578352"/>
            <a:ext cx="1559560" cy="558165"/>
          </a:xfrm>
          <a:prstGeom prst="rect">
            <a:avLst/>
          </a:prstGeom>
          <a:solidFill>
            <a:srgbClr val="00AF50"/>
          </a:solidFill>
          <a:ln w="12700">
            <a:solidFill>
              <a:srgbClr val="002C52"/>
            </a:solidFill>
          </a:ln>
        </p:spPr>
        <p:txBody>
          <a:bodyPr wrap="square" lIns="0" tIns="0" rIns="0" bIns="0" rtlCol="0" vert="horz">
            <a:spAutoFit/>
          </a:bodyPr>
          <a:lstStyle/>
          <a:p>
            <a:pPr marL="342265">
              <a:lnSpc>
                <a:spcPts val="2085"/>
              </a:lnSpc>
            </a:pP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dirty="0" sz="1800" spc="-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FFFFFF"/>
                </a:solidFill>
                <a:latin typeface="Calibri"/>
                <a:cs typeface="Calibri"/>
              </a:rPr>
              <a:t>Board</a:t>
            </a:r>
            <a:endParaRPr sz="1800">
              <a:latin typeface="Calibri"/>
              <a:cs typeface="Calibri"/>
            </a:endParaRPr>
          </a:p>
          <a:p>
            <a:pPr marL="253365">
              <a:lnSpc>
                <a:spcPct val="100000"/>
              </a:lnSpc>
            </a:pPr>
            <a:r>
              <a:rPr dirty="0" sz="1800" spc="-10">
                <a:solidFill>
                  <a:srgbClr val="FFFFFF"/>
                </a:solidFill>
                <a:latin typeface="Calibri"/>
                <a:cs typeface="Calibri"/>
              </a:rPr>
              <a:t>Diagnostics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683764" y="3578352"/>
            <a:ext cx="4630420" cy="558165"/>
          </a:xfrm>
          <a:prstGeom prst="rect">
            <a:avLst/>
          </a:prstGeom>
          <a:ln w="12700">
            <a:solidFill>
              <a:srgbClr val="002C52"/>
            </a:solidFill>
          </a:ln>
        </p:spPr>
        <p:txBody>
          <a:bodyPr wrap="square" lIns="0" tIns="127000" rIns="0" bIns="0" rtlCol="0" vert="horz">
            <a:spAutoFit/>
          </a:bodyPr>
          <a:lstStyle/>
          <a:p>
            <a:pPr marL="1072515">
              <a:lnSpc>
                <a:spcPct val="100000"/>
              </a:lnSpc>
              <a:spcBef>
                <a:spcPts val="1000"/>
              </a:spcBef>
            </a:pP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None</a:t>
            </a:r>
            <a:r>
              <a:rPr dirty="0" sz="1800" spc="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dirty="0" sz="1800" spc="-1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BSIII</a:t>
            </a:r>
            <a:r>
              <a:rPr dirty="0" sz="1800" spc="-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/</a:t>
            </a:r>
            <a:r>
              <a:rPr dirty="0" sz="1800" spc="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OBD</a:t>
            </a:r>
            <a:r>
              <a:rPr dirty="0" sz="1800" spc="-1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 BSIV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99019" y="3584447"/>
            <a:ext cx="1910080" cy="556260"/>
          </a:xfrm>
          <a:prstGeom prst="rect">
            <a:avLst/>
          </a:prstGeom>
          <a:solidFill>
            <a:srgbClr val="00AF50"/>
          </a:solidFill>
          <a:ln w="12700">
            <a:solidFill>
              <a:srgbClr val="002C52"/>
            </a:solidFill>
          </a:ln>
        </p:spPr>
        <p:txBody>
          <a:bodyPr wrap="square" lIns="0" tIns="126364" rIns="0" bIns="0" rtlCol="0" vert="horz">
            <a:spAutoFit/>
          </a:bodyPr>
          <a:lstStyle/>
          <a:p>
            <a:pPr marL="374650">
              <a:lnSpc>
                <a:spcPct val="100000"/>
              </a:lnSpc>
              <a:spcBef>
                <a:spcPts val="994"/>
              </a:spcBef>
            </a:pP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BSVI</a:t>
            </a:r>
            <a:r>
              <a:rPr dirty="0" sz="1800" spc="-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–</a:t>
            </a:r>
            <a:r>
              <a:rPr dirty="0" sz="1800" spc="-1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OBD</a:t>
            </a:r>
            <a:r>
              <a:rPr dirty="0" sz="1800" spc="-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I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392411" y="3578352"/>
            <a:ext cx="1536700" cy="558165"/>
          </a:xfrm>
          <a:prstGeom prst="rect">
            <a:avLst/>
          </a:prstGeom>
          <a:solidFill>
            <a:srgbClr val="00AF50"/>
          </a:solidFill>
          <a:ln w="12700">
            <a:solidFill>
              <a:srgbClr val="002C52"/>
            </a:solidFill>
          </a:ln>
        </p:spPr>
        <p:txBody>
          <a:bodyPr wrap="square" lIns="0" tIns="127000" rIns="0" bIns="0" rtlCol="0" vert="horz">
            <a:spAutoFit/>
          </a:bodyPr>
          <a:lstStyle/>
          <a:p>
            <a:pPr marL="159385">
              <a:lnSpc>
                <a:spcPct val="100000"/>
              </a:lnSpc>
              <a:spcBef>
                <a:spcPts val="1000"/>
              </a:spcBef>
            </a:pP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BSVI</a:t>
            </a:r>
            <a:r>
              <a:rPr dirty="0" sz="1800" spc="-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–</a:t>
            </a:r>
            <a:r>
              <a:rPr dirty="0" sz="1800" spc="-1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OBD</a:t>
            </a:r>
            <a:r>
              <a:rPr dirty="0" sz="1800" spc="-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II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6883" y="2901695"/>
            <a:ext cx="1557655" cy="556260"/>
          </a:xfrm>
          <a:prstGeom prst="rect">
            <a:avLst/>
          </a:prstGeom>
          <a:solidFill>
            <a:srgbClr val="00AF50"/>
          </a:solidFill>
          <a:ln w="12700">
            <a:solidFill>
              <a:srgbClr val="002C52"/>
            </a:solidFill>
          </a:ln>
        </p:spPr>
        <p:txBody>
          <a:bodyPr wrap="square" lIns="0" tIns="0" rIns="0" bIns="0" rtlCol="0" vert="horz">
            <a:spAutoFit/>
          </a:bodyPr>
          <a:lstStyle/>
          <a:p>
            <a:pPr marL="368300">
              <a:lnSpc>
                <a:spcPts val="2080"/>
              </a:lnSpc>
            </a:pP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Emission</a:t>
            </a:r>
            <a:endParaRPr sz="1800">
              <a:latin typeface="Calibri"/>
              <a:cs typeface="Calibri"/>
            </a:endParaRPr>
          </a:p>
          <a:p>
            <a:pPr marL="360680">
              <a:lnSpc>
                <a:spcPct val="100000"/>
              </a:lnSpc>
            </a:pPr>
            <a:r>
              <a:rPr dirty="0" sz="1800" spc="-10">
                <a:solidFill>
                  <a:srgbClr val="FFFFFF"/>
                </a:solidFill>
                <a:latin typeface="Calibri"/>
                <a:cs typeface="Calibri"/>
              </a:rPr>
              <a:t>Standard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83764" y="2901695"/>
            <a:ext cx="2577465" cy="556260"/>
          </a:xfrm>
          <a:prstGeom prst="rect">
            <a:avLst/>
          </a:prstGeom>
          <a:solidFill>
            <a:srgbClr val="00AF50"/>
          </a:solidFill>
          <a:ln w="12700">
            <a:solidFill>
              <a:srgbClr val="002C52"/>
            </a:solidFill>
          </a:ln>
        </p:spPr>
        <p:txBody>
          <a:bodyPr wrap="square" lIns="0" tIns="0" rIns="0" bIns="0" rtlCol="0" vert="horz">
            <a:spAutoFit/>
          </a:bodyPr>
          <a:lstStyle/>
          <a:p>
            <a:pPr algn="ctr">
              <a:lnSpc>
                <a:spcPts val="2080"/>
              </a:lnSpc>
            </a:pP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BSIII</a:t>
            </a:r>
            <a:r>
              <a:rPr dirty="0" sz="1800" spc="-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/ BSIV</a:t>
            </a:r>
            <a:r>
              <a:rPr dirty="0" sz="1800" spc="-2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select</a:t>
            </a:r>
            <a:endParaRPr sz="18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</a:pPr>
            <a:r>
              <a:rPr dirty="0" sz="1800" spc="-10">
                <a:solidFill>
                  <a:srgbClr val="FFFFFF"/>
                </a:solidFill>
                <a:latin typeface="Calibri"/>
                <a:cs typeface="Calibri"/>
              </a:rPr>
              <a:t>territories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404103" y="2895600"/>
            <a:ext cx="1910080" cy="556260"/>
          </a:xfrm>
          <a:custGeom>
            <a:avLst/>
            <a:gdLst/>
            <a:ahLst/>
            <a:cxnLst/>
            <a:rect l="l" t="t" r="r" b="b"/>
            <a:pathLst>
              <a:path w="1910079" h="556260">
                <a:moveTo>
                  <a:pt x="1909572" y="0"/>
                </a:moveTo>
                <a:lnTo>
                  <a:pt x="0" y="0"/>
                </a:lnTo>
                <a:lnTo>
                  <a:pt x="0" y="556260"/>
                </a:lnTo>
                <a:lnTo>
                  <a:pt x="1909572" y="556260"/>
                </a:lnTo>
                <a:lnTo>
                  <a:pt x="1909572" y="0"/>
                </a:lnTo>
                <a:close/>
              </a:path>
            </a:pathLst>
          </a:custGeom>
          <a:solidFill>
            <a:srgbClr val="00AF5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5404103" y="2895600"/>
            <a:ext cx="1910080" cy="556260"/>
          </a:xfrm>
          <a:prstGeom prst="rect">
            <a:avLst/>
          </a:prstGeom>
          <a:ln w="12700">
            <a:solidFill>
              <a:srgbClr val="002C52"/>
            </a:solidFill>
          </a:ln>
        </p:spPr>
        <p:txBody>
          <a:bodyPr wrap="square" lIns="0" tIns="126365" rIns="0" bIns="0" rtlCol="0" vert="horz">
            <a:spAutoFit/>
          </a:bodyPr>
          <a:lstStyle/>
          <a:p>
            <a:pPr marL="205740">
              <a:lnSpc>
                <a:spcPct val="100000"/>
              </a:lnSpc>
              <a:spcBef>
                <a:spcPts val="995"/>
              </a:spcBef>
            </a:pP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BSIV</a:t>
            </a:r>
            <a:r>
              <a:rPr dirty="0" sz="1800" spc="-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FFFFFF"/>
                </a:solidFill>
                <a:latin typeface="Calibri"/>
                <a:cs typeface="Calibri"/>
              </a:rPr>
              <a:t>– </a:t>
            </a: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pan</a:t>
            </a:r>
            <a:r>
              <a:rPr dirty="0" sz="1800" spc="-2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India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399019" y="2901695"/>
            <a:ext cx="3529965" cy="556260"/>
          </a:xfrm>
          <a:prstGeom prst="rect">
            <a:avLst/>
          </a:prstGeom>
          <a:solidFill>
            <a:srgbClr val="00AF50"/>
          </a:solidFill>
          <a:ln w="12700">
            <a:solidFill>
              <a:srgbClr val="002C52"/>
            </a:solidFill>
          </a:ln>
        </p:spPr>
        <p:txBody>
          <a:bodyPr wrap="square" lIns="0" tIns="126364" rIns="0" bIns="0" rtlCol="0" vert="horz">
            <a:spAutoFit/>
          </a:bodyPr>
          <a:lstStyle/>
          <a:p>
            <a:pPr algn="ctr" marL="1905">
              <a:lnSpc>
                <a:spcPct val="100000"/>
              </a:lnSpc>
              <a:spcBef>
                <a:spcPts val="994"/>
              </a:spcBef>
            </a:pPr>
            <a:r>
              <a:rPr dirty="0" sz="1800" spc="-5">
                <a:solidFill>
                  <a:srgbClr val="FFFFFF"/>
                </a:solidFill>
                <a:latin typeface="Calibri"/>
                <a:cs typeface="Calibri"/>
              </a:rPr>
              <a:t>BSVI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262621" y="2768345"/>
            <a:ext cx="3839210" cy="1470660"/>
          </a:xfrm>
          <a:custGeom>
            <a:avLst/>
            <a:gdLst/>
            <a:ahLst/>
            <a:cxnLst/>
            <a:rect l="l" t="t" r="r" b="b"/>
            <a:pathLst>
              <a:path w="3839209" h="1470660">
                <a:moveTo>
                  <a:pt x="0" y="244601"/>
                </a:moveTo>
                <a:lnTo>
                  <a:pt x="4967" y="195295"/>
                </a:lnTo>
                <a:lnTo>
                  <a:pt x="19216" y="149375"/>
                </a:lnTo>
                <a:lnTo>
                  <a:pt x="41764" y="107825"/>
                </a:lnTo>
                <a:lnTo>
                  <a:pt x="71628" y="71628"/>
                </a:lnTo>
                <a:lnTo>
                  <a:pt x="107825" y="41764"/>
                </a:lnTo>
                <a:lnTo>
                  <a:pt x="149375" y="19216"/>
                </a:lnTo>
                <a:lnTo>
                  <a:pt x="195295" y="4967"/>
                </a:lnTo>
                <a:lnTo>
                  <a:pt x="244601" y="0"/>
                </a:lnTo>
                <a:lnTo>
                  <a:pt x="639826" y="0"/>
                </a:lnTo>
                <a:lnTo>
                  <a:pt x="1599564" y="0"/>
                </a:lnTo>
                <a:lnTo>
                  <a:pt x="3594354" y="0"/>
                </a:lnTo>
                <a:lnTo>
                  <a:pt x="3643660" y="4967"/>
                </a:lnTo>
                <a:lnTo>
                  <a:pt x="3689580" y="19216"/>
                </a:lnTo>
                <a:lnTo>
                  <a:pt x="3731130" y="41764"/>
                </a:lnTo>
                <a:lnTo>
                  <a:pt x="3767328" y="71627"/>
                </a:lnTo>
                <a:lnTo>
                  <a:pt x="3797191" y="107825"/>
                </a:lnTo>
                <a:lnTo>
                  <a:pt x="3819739" y="149375"/>
                </a:lnTo>
                <a:lnTo>
                  <a:pt x="3833988" y="195295"/>
                </a:lnTo>
                <a:lnTo>
                  <a:pt x="3838955" y="244601"/>
                </a:lnTo>
                <a:lnTo>
                  <a:pt x="3838955" y="856106"/>
                </a:lnTo>
                <a:lnTo>
                  <a:pt x="3838955" y="1223009"/>
                </a:lnTo>
                <a:lnTo>
                  <a:pt x="3833988" y="1272316"/>
                </a:lnTo>
                <a:lnTo>
                  <a:pt x="3819739" y="1318236"/>
                </a:lnTo>
                <a:lnTo>
                  <a:pt x="3797191" y="1359786"/>
                </a:lnTo>
                <a:lnTo>
                  <a:pt x="3767327" y="1395984"/>
                </a:lnTo>
                <a:lnTo>
                  <a:pt x="3731130" y="1425847"/>
                </a:lnTo>
                <a:lnTo>
                  <a:pt x="3689580" y="1448395"/>
                </a:lnTo>
                <a:lnTo>
                  <a:pt x="3643660" y="1462644"/>
                </a:lnTo>
                <a:lnTo>
                  <a:pt x="3594354" y="1467611"/>
                </a:lnTo>
                <a:lnTo>
                  <a:pt x="1599564" y="1467611"/>
                </a:lnTo>
                <a:lnTo>
                  <a:pt x="1267713" y="1470405"/>
                </a:lnTo>
                <a:lnTo>
                  <a:pt x="639826" y="1467611"/>
                </a:lnTo>
                <a:lnTo>
                  <a:pt x="244601" y="1467611"/>
                </a:lnTo>
                <a:lnTo>
                  <a:pt x="195295" y="1462644"/>
                </a:lnTo>
                <a:lnTo>
                  <a:pt x="149375" y="1448395"/>
                </a:lnTo>
                <a:lnTo>
                  <a:pt x="107825" y="1425847"/>
                </a:lnTo>
                <a:lnTo>
                  <a:pt x="71627" y="1395983"/>
                </a:lnTo>
                <a:lnTo>
                  <a:pt x="41764" y="1359786"/>
                </a:lnTo>
                <a:lnTo>
                  <a:pt x="19216" y="1318236"/>
                </a:lnTo>
                <a:lnTo>
                  <a:pt x="4967" y="1272316"/>
                </a:lnTo>
                <a:lnTo>
                  <a:pt x="0" y="1223009"/>
                </a:lnTo>
                <a:lnTo>
                  <a:pt x="0" y="856106"/>
                </a:lnTo>
                <a:lnTo>
                  <a:pt x="0" y="244601"/>
                </a:lnTo>
                <a:close/>
              </a:path>
            </a:pathLst>
          </a:custGeom>
          <a:ln w="28575">
            <a:solidFill>
              <a:srgbClr val="ED0000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4602327"/>
            <a:ext cx="9300845" cy="1752600"/>
          </a:xfrm>
          <a:prstGeom prst="rect">
            <a:avLst/>
          </a:prstGeom>
        </p:spPr>
        <p:txBody>
          <a:bodyPr wrap="square" lIns="0" tIns="78105" rIns="0" bIns="0" rtlCol="0" vert="horz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615"/>
              </a:spcBef>
              <a:buClr>
                <a:srgbClr val="003763"/>
              </a:buClr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AL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vehicles</a:t>
            </a:r>
            <a:r>
              <a:rPr dirty="0" sz="2000" spc="2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will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retain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the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same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power/torque level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for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II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 vehicles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also</a:t>
            </a:r>
            <a:endParaRPr sz="2000">
              <a:latin typeface="Calibri"/>
              <a:cs typeface="Calibri"/>
            </a:endParaRPr>
          </a:p>
          <a:p>
            <a:pPr marL="241300" marR="5080" indent="-229235">
              <a:lnSpc>
                <a:spcPts val="1920"/>
              </a:lnSpc>
              <a:spcBef>
                <a:spcPts val="980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No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performance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difference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will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be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felt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by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AL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customers</a:t>
            </a:r>
            <a:r>
              <a:rPr dirty="0" sz="2000" spc="6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-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in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terms</a:t>
            </a:r>
            <a:r>
              <a:rPr dirty="0" sz="2000" spc="2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of fluid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efficiency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and </a:t>
            </a:r>
            <a:r>
              <a:rPr dirty="0" sz="2000" spc="-44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driveability</a:t>
            </a:r>
            <a:endParaRPr sz="2000">
              <a:latin typeface="Calibri"/>
              <a:cs typeface="Calibri"/>
            </a:endParaRPr>
          </a:p>
          <a:p>
            <a:pPr marL="241300" indent="-229235">
              <a:lnSpc>
                <a:spcPct val="100000"/>
              </a:lnSpc>
              <a:spcBef>
                <a:spcPts val="540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No</a:t>
            </a:r>
            <a:r>
              <a:rPr dirty="0" sz="2000" spc="-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new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additional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error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alerts</a:t>
            </a:r>
            <a:r>
              <a:rPr dirty="0" sz="2000" spc="2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in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II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over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vehicles.</a:t>
            </a:r>
            <a:endParaRPr sz="2000">
              <a:latin typeface="Calibri"/>
              <a:cs typeface="Calibri"/>
            </a:endParaRPr>
          </a:p>
          <a:p>
            <a:pPr marL="241300" indent="-229235">
              <a:lnSpc>
                <a:spcPct val="100000"/>
              </a:lnSpc>
              <a:spcBef>
                <a:spcPts val="520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Quality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of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Diesel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and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DEF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will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be critical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in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2000" spc="-3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II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 vehicles.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6939" y="572770"/>
            <a:ext cx="3747770" cy="51371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200" spc="-10">
                <a:solidFill>
                  <a:srgbClr val="003763"/>
                </a:solidFill>
              </a:rPr>
              <a:t>What</a:t>
            </a:r>
            <a:r>
              <a:rPr dirty="0" sz="3200" spc="-30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is</a:t>
            </a:r>
            <a:r>
              <a:rPr dirty="0" sz="3200" spc="-5">
                <a:solidFill>
                  <a:srgbClr val="003763"/>
                </a:solidFill>
              </a:rPr>
              <a:t> OBD</a:t>
            </a:r>
            <a:r>
              <a:rPr dirty="0" sz="3200" spc="-15">
                <a:solidFill>
                  <a:srgbClr val="003763"/>
                </a:solidFill>
              </a:rPr>
              <a:t> </a:t>
            </a:r>
            <a:r>
              <a:rPr dirty="0" sz="3200" spc="-5">
                <a:solidFill>
                  <a:srgbClr val="003763"/>
                </a:solidFill>
              </a:rPr>
              <a:t>II</a:t>
            </a:r>
            <a:r>
              <a:rPr dirty="0" sz="3200" spc="-10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norm</a:t>
            </a:r>
            <a:r>
              <a:rPr dirty="0" sz="3200" spc="-30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?</a:t>
            </a:r>
            <a:endParaRPr sz="3200"/>
          </a:p>
        </p:txBody>
      </p:sp>
      <p:sp>
        <p:nvSpPr>
          <p:cNvPr id="4" name="object 4"/>
          <p:cNvSpPr txBox="1"/>
          <p:nvPr/>
        </p:nvSpPr>
        <p:spPr>
          <a:xfrm>
            <a:off x="916939" y="1121105"/>
            <a:ext cx="7833995" cy="16522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10" b="1">
                <a:solidFill>
                  <a:srgbClr val="006FC0"/>
                </a:solidFill>
                <a:latin typeface="Calibri"/>
                <a:cs typeface="Calibri"/>
              </a:rPr>
              <a:t>BSVI</a:t>
            </a:r>
            <a:r>
              <a:rPr dirty="0" sz="2400" spc="-5" b="1">
                <a:solidFill>
                  <a:srgbClr val="006FC0"/>
                </a:solidFill>
                <a:latin typeface="Calibri"/>
                <a:cs typeface="Calibri"/>
              </a:rPr>
              <a:t> OBD</a:t>
            </a:r>
            <a:r>
              <a:rPr dirty="0" sz="2400" spc="5" b="1">
                <a:solidFill>
                  <a:srgbClr val="006FC0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6FC0"/>
                </a:solidFill>
                <a:latin typeface="Calibri"/>
                <a:cs typeface="Calibri"/>
              </a:rPr>
              <a:t>II</a:t>
            </a:r>
            <a:r>
              <a:rPr dirty="0" sz="2400" spc="-15" b="1">
                <a:solidFill>
                  <a:srgbClr val="006FC0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6FC0"/>
                </a:solidFill>
                <a:latin typeface="Calibri"/>
                <a:cs typeface="Calibri"/>
              </a:rPr>
              <a:t>is</a:t>
            </a:r>
            <a:r>
              <a:rPr dirty="0" sz="2400" spc="-5" b="1">
                <a:solidFill>
                  <a:srgbClr val="006FC0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6FC0"/>
                </a:solidFill>
                <a:latin typeface="Calibri"/>
                <a:cs typeface="Calibri"/>
              </a:rPr>
              <a:t>all</a:t>
            </a:r>
            <a:r>
              <a:rPr dirty="0" sz="2400" spc="-15" b="1">
                <a:solidFill>
                  <a:srgbClr val="006FC0"/>
                </a:solidFill>
                <a:latin typeface="Calibri"/>
                <a:cs typeface="Calibri"/>
              </a:rPr>
              <a:t> </a:t>
            </a:r>
            <a:r>
              <a:rPr dirty="0" sz="2400" b="1">
                <a:solidFill>
                  <a:srgbClr val="006FC0"/>
                </a:solidFill>
                <a:latin typeface="Calibri"/>
                <a:cs typeface="Calibri"/>
              </a:rPr>
              <a:t>about</a:t>
            </a:r>
            <a:r>
              <a:rPr dirty="0" sz="2400" spc="5" b="1">
                <a:solidFill>
                  <a:srgbClr val="006FC0"/>
                </a:solidFill>
                <a:latin typeface="Calibri"/>
                <a:cs typeface="Calibri"/>
              </a:rPr>
              <a:t> </a:t>
            </a:r>
            <a:r>
              <a:rPr dirty="0" sz="2400" spc="-10" b="1">
                <a:solidFill>
                  <a:srgbClr val="006FC0"/>
                </a:solidFill>
                <a:latin typeface="Calibri"/>
                <a:cs typeface="Calibri"/>
              </a:rPr>
              <a:t>stringent</a:t>
            </a:r>
            <a:r>
              <a:rPr dirty="0" sz="2400" b="1">
                <a:solidFill>
                  <a:srgbClr val="006FC0"/>
                </a:solidFill>
                <a:latin typeface="Calibri"/>
                <a:cs typeface="Calibri"/>
              </a:rPr>
              <a:t> </a:t>
            </a:r>
            <a:r>
              <a:rPr dirty="0" sz="2400" spc="-5" b="1">
                <a:solidFill>
                  <a:srgbClr val="006FC0"/>
                </a:solidFill>
                <a:latin typeface="Calibri"/>
                <a:cs typeface="Calibri"/>
              </a:rPr>
              <a:t>diagnostic threshold limits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900">
              <a:latin typeface="Calibri"/>
              <a:cs typeface="Calibri"/>
            </a:endParaRPr>
          </a:p>
          <a:p>
            <a:pPr marL="241300" indent="-229235">
              <a:lnSpc>
                <a:spcPct val="100000"/>
              </a:lnSpc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BSVI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OBD</a:t>
            </a:r>
            <a:r>
              <a:rPr dirty="0" sz="2000" spc="-3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II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 norm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is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all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about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quicker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alert</a:t>
            </a:r>
            <a:r>
              <a:rPr dirty="0" sz="2000" spc="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in</a:t>
            </a:r>
            <a:r>
              <a:rPr dirty="0" sz="20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case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of</a:t>
            </a:r>
            <a:r>
              <a:rPr dirty="0" sz="2000" spc="45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emission</a:t>
            </a:r>
            <a:r>
              <a:rPr dirty="0" sz="2000" spc="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detoriation</a:t>
            </a:r>
            <a:endParaRPr sz="2000">
              <a:latin typeface="Calibri"/>
              <a:cs typeface="Calibri"/>
            </a:endParaRPr>
          </a:p>
          <a:p>
            <a:pPr marL="241300" indent="-229235">
              <a:lnSpc>
                <a:spcPct val="100000"/>
              </a:lnSpc>
              <a:spcBef>
                <a:spcPts val="520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No</a:t>
            </a:r>
            <a:r>
              <a:rPr dirty="0" sz="2000" spc="-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change</a:t>
            </a:r>
            <a:r>
              <a:rPr dirty="0" sz="2000" spc="-2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003763"/>
                </a:solidFill>
                <a:latin typeface="Calibri"/>
                <a:cs typeface="Calibri"/>
              </a:rPr>
              <a:t>of emission</a:t>
            </a:r>
            <a:r>
              <a:rPr dirty="0" sz="2000" spc="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standard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(unlike</a:t>
            </a:r>
            <a:r>
              <a:rPr dirty="0" sz="20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BSIII</a:t>
            </a:r>
            <a:r>
              <a:rPr dirty="0" sz="2000" spc="-2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003763"/>
                </a:solidFill>
                <a:latin typeface="Calibri"/>
                <a:cs typeface="Calibri"/>
              </a:rPr>
              <a:t>to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003763"/>
                </a:solidFill>
                <a:latin typeface="Calibri"/>
                <a:cs typeface="Calibri"/>
              </a:rPr>
              <a:t>BSIV </a:t>
            </a:r>
            <a:r>
              <a:rPr dirty="0" sz="2000" spc="-10">
                <a:solidFill>
                  <a:srgbClr val="003763"/>
                </a:solidFill>
                <a:latin typeface="Calibri"/>
                <a:cs typeface="Calibri"/>
              </a:rPr>
              <a:t>etc.,)</a:t>
            </a:r>
            <a:endParaRPr sz="2000">
              <a:latin typeface="Calibri"/>
              <a:cs typeface="Calibri"/>
            </a:endParaRPr>
          </a:p>
          <a:p>
            <a:pPr lvl="1" marL="698500" indent="-229235">
              <a:lnSpc>
                <a:spcPct val="100000"/>
              </a:lnSpc>
              <a:spcBef>
                <a:spcPts val="80"/>
              </a:spcBef>
              <a:buFont typeface="Arial MT"/>
              <a:buChar char="•"/>
              <a:tabLst>
                <a:tab pos="698500" algn="l"/>
                <a:tab pos="699135" algn="l"/>
              </a:tabLst>
            </a:pP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Change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in</a:t>
            </a:r>
            <a:r>
              <a:rPr dirty="0" sz="1800" spc="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BSVI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OBD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II</a:t>
            </a:r>
            <a:r>
              <a:rPr dirty="0" sz="1800" spc="-1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over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OBD</a:t>
            </a:r>
            <a:r>
              <a:rPr dirty="0" sz="18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I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alert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trigger</a:t>
            </a:r>
            <a:r>
              <a:rPr dirty="0" sz="1800" spc="1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levels</a:t>
            </a:r>
            <a:endParaRPr sz="1800">
              <a:latin typeface="Calibri"/>
              <a:cs typeface="Calibri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1640204" y="2925572"/>
          <a:ext cx="4265930" cy="1511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41475"/>
                <a:gridCol w="716914"/>
                <a:gridCol w="1898650"/>
              </a:tblGrid>
              <a:tr h="52450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dirty="0" sz="14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OBD</a:t>
                      </a:r>
                      <a:r>
                        <a:rPr dirty="0" sz="1400" spc="-4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requirements</a:t>
                      </a:r>
                      <a:endParaRPr sz="1400">
                        <a:latin typeface="Calibri"/>
                        <a:cs typeface="Calibri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4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(mg/kWh)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7465">
                    <a:solidFill>
                      <a:srgbClr val="003E71"/>
                    </a:solidFill>
                  </a:tcPr>
                </a:tc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NOx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7465">
                    <a:solidFill>
                      <a:srgbClr val="003E71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PM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7465">
                    <a:solidFill>
                      <a:srgbClr val="003E71"/>
                    </a:solidFill>
                  </a:tcPr>
                </a:tc>
              </a:tr>
              <a:tr h="30162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dirty="0" sz="14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BSVI</a:t>
                      </a:r>
                      <a:r>
                        <a:rPr dirty="0" sz="1400" spc="-4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standard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1750">
                    <a:lnL w="6350">
                      <a:solidFill>
                        <a:srgbClr val="003E71"/>
                      </a:solidFill>
                      <a:prstDash val="solid"/>
                    </a:lnL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dirty="0" sz="14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460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1750"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dirty="0" sz="14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10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1750">
                    <a:lnR w="6350">
                      <a:solidFill>
                        <a:srgbClr val="003E71"/>
                      </a:solidFill>
                      <a:prstDash val="solid"/>
                    </a:lnR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1F1F1"/>
                    </a:solidFill>
                  </a:tcPr>
                </a:tc>
              </a:tr>
              <a:tr h="37680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dirty="0" sz="1400" spc="-5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OBD</a:t>
                      </a:r>
                      <a:r>
                        <a:rPr dirty="0" sz="1400" spc="-25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I</a:t>
                      </a:r>
                      <a:r>
                        <a:rPr dirty="0" sz="1400" spc="-35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threshold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4925">
                    <a:lnL w="6350">
                      <a:solidFill>
                        <a:srgbClr val="003E71"/>
                      </a:solidFill>
                      <a:prstDash val="solid"/>
                    </a:lnL>
                    <a:lnT w="6350">
                      <a:solidFill>
                        <a:srgbClr val="003E71"/>
                      </a:solidFill>
                      <a:prstDash val="solid"/>
                    </a:lnT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dirty="0" sz="1400" spc="-5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1500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4925">
                    <a:lnT w="6350">
                      <a:solidFill>
                        <a:srgbClr val="003E71"/>
                      </a:solidFill>
                      <a:prstDash val="solid"/>
                    </a:lnT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dirty="0" sz="1400" spc="-5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Only</a:t>
                      </a:r>
                      <a:r>
                        <a:rPr dirty="0" sz="1400" spc="-35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spc="-5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monitoring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4925">
                    <a:lnR w="6350">
                      <a:solidFill>
                        <a:srgbClr val="003E71"/>
                      </a:solidFill>
                      <a:prstDash val="solid"/>
                    </a:lnR>
                    <a:lnT w="6350">
                      <a:solidFill>
                        <a:srgbClr val="003E71"/>
                      </a:solidFill>
                      <a:prstDash val="solid"/>
                    </a:lnT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1F1F1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dirty="0" sz="1400" spc="-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OBD</a:t>
                      </a:r>
                      <a:r>
                        <a:rPr dirty="0" sz="1400" spc="-2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II</a:t>
                      </a:r>
                      <a:r>
                        <a:rPr dirty="0" sz="1400" spc="-3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threshold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4925">
                    <a:lnL w="6350">
                      <a:solidFill>
                        <a:srgbClr val="003E71"/>
                      </a:solidFill>
                      <a:prstDash val="solid"/>
                    </a:lnL>
                    <a:lnT w="6350">
                      <a:solidFill>
                        <a:srgbClr val="003E71"/>
                      </a:solidFill>
                      <a:prstDash val="solid"/>
                    </a:lnT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6530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dirty="0" sz="1400" spc="-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1200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4925">
                    <a:lnT w="6350">
                      <a:solidFill>
                        <a:srgbClr val="003E71"/>
                      </a:solidFill>
                      <a:prstDash val="solid"/>
                    </a:lnT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dirty="0" sz="1400" spc="-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25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4925">
                    <a:lnR w="6350">
                      <a:solidFill>
                        <a:srgbClr val="003E71"/>
                      </a:solidFill>
                      <a:prstDash val="solid"/>
                    </a:lnR>
                    <a:lnT w="6350">
                      <a:solidFill>
                        <a:srgbClr val="003E71"/>
                      </a:solidFill>
                      <a:prstDash val="solid"/>
                    </a:lnT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6289040" y="2922016"/>
          <a:ext cx="3675379" cy="15144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81605"/>
                <a:gridCol w="983615"/>
              </a:tblGrid>
              <a:tr h="524509">
                <a:tc>
                  <a:txBody>
                    <a:bodyPr/>
                    <a:lstStyle/>
                    <a:p>
                      <a:pPr marL="92075" marR="41211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OB</a:t>
                      </a:r>
                      <a:r>
                        <a:rPr dirty="0" sz="14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D</a:t>
                      </a:r>
                      <a:r>
                        <a:rPr dirty="0" sz="14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spc="-1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r</a:t>
                      </a: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eq</a:t>
                      </a:r>
                      <a:r>
                        <a:rPr dirty="0" sz="14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uir</a:t>
                      </a:r>
                      <a:r>
                        <a:rPr dirty="0" sz="1400" spc="-1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e</a:t>
                      </a: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</a:t>
                      </a:r>
                      <a:r>
                        <a:rPr dirty="0" sz="1400" spc="-1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e</a:t>
                      </a:r>
                      <a:r>
                        <a:rPr dirty="0" sz="1400" spc="-1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n</a:t>
                      </a:r>
                      <a:r>
                        <a:rPr dirty="0" sz="14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ts</a:t>
                      </a:r>
                      <a:r>
                        <a:rPr dirty="0" sz="1400" spc="-5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(m</a:t>
                      </a:r>
                      <a:r>
                        <a:rPr dirty="0" sz="1400" spc="2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4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/</a:t>
                      </a:r>
                      <a:r>
                        <a:rPr dirty="0" sz="1400" spc="-1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k</a:t>
                      </a: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Wh)  </a:t>
                      </a:r>
                      <a:r>
                        <a:rPr dirty="0" sz="14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(due</a:t>
                      </a:r>
                      <a:r>
                        <a:rPr dirty="0" sz="1400" spc="-2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to</a:t>
                      </a:r>
                      <a:r>
                        <a:rPr dirty="0" sz="1400" spc="-2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DEF</a:t>
                      </a:r>
                      <a:r>
                        <a:rPr dirty="0" sz="1400" spc="-2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related</a:t>
                      </a:r>
                      <a:r>
                        <a:rPr dirty="0" sz="1400" spc="-6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issues)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8100">
                    <a:solidFill>
                      <a:srgbClr val="003E71"/>
                    </a:solidFill>
                  </a:tcPr>
                </a:tc>
                <a:tc>
                  <a:txBody>
                    <a:bodyPr/>
                    <a:lstStyle/>
                    <a:p>
                      <a:pPr algn="r" marR="23812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dirty="0" sz="1400" spc="-5" b="1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NOx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8100">
                    <a:solidFill>
                      <a:srgbClr val="003E71"/>
                    </a:solidFill>
                  </a:tcPr>
                </a:tc>
              </a:tr>
              <a:tr h="302132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dirty="0" sz="14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BSVI</a:t>
                      </a:r>
                      <a:r>
                        <a:rPr dirty="0" sz="1400" spc="-4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spc="-10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standard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1750">
                    <a:lnL w="6350">
                      <a:solidFill>
                        <a:srgbClr val="003E71"/>
                      </a:solidFill>
                      <a:prstDash val="solid"/>
                    </a:lnL>
                    <a:lnB w="6350">
                      <a:solidFill>
                        <a:srgbClr val="003E7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61620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dirty="0" sz="1400" spc="-5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460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1750">
                    <a:lnR w="6350">
                      <a:solidFill>
                        <a:srgbClr val="003E71"/>
                      </a:solidFill>
                      <a:prstDash val="solid"/>
                    </a:lnR>
                    <a:lnB w="6350">
                      <a:solidFill>
                        <a:srgbClr val="003E71"/>
                      </a:solidFill>
                      <a:prstDash val="solid"/>
                    </a:lnB>
                  </a:tcPr>
                </a:tc>
              </a:tr>
              <a:tr h="372491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dirty="0" sz="1400" spc="-5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OBD</a:t>
                      </a:r>
                      <a:r>
                        <a:rPr dirty="0" sz="1400" spc="-25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I</a:t>
                      </a:r>
                      <a:r>
                        <a:rPr dirty="0" sz="1400" spc="-35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threshold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4925">
                    <a:lnL w="6350">
                      <a:solidFill>
                        <a:srgbClr val="003E71"/>
                      </a:solidFill>
                      <a:prstDash val="solid"/>
                    </a:lnL>
                    <a:lnT w="6350">
                      <a:solidFill>
                        <a:srgbClr val="003E71"/>
                      </a:solidFill>
                      <a:prstDash val="solid"/>
                    </a:lnT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r" marR="261620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dirty="0" sz="1400" spc="-5" b="1">
                          <a:solidFill>
                            <a:srgbClr val="083968"/>
                          </a:solidFill>
                          <a:latin typeface="Calibri"/>
                          <a:cs typeface="Calibri"/>
                        </a:rPr>
                        <a:t>900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4925">
                    <a:lnR w="6350">
                      <a:solidFill>
                        <a:srgbClr val="003E71"/>
                      </a:solidFill>
                      <a:prstDash val="solid"/>
                    </a:lnR>
                    <a:lnT w="6350">
                      <a:solidFill>
                        <a:srgbClr val="003E71"/>
                      </a:solidFill>
                      <a:prstDash val="solid"/>
                    </a:lnT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1F1F1"/>
                    </a:solidFill>
                  </a:tcPr>
                </a:tc>
              </a:tr>
              <a:tr h="312166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dirty="0" sz="1400" spc="-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OBD</a:t>
                      </a:r>
                      <a:r>
                        <a:rPr dirty="0" sz="1400" spc="-2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II</a:t>
                      </a:r>
                      <a:r>
                        <a:rPr dirty="0" sz="1400" spc="-3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400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threshold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4925">
                    <a:lnL w="6350">
                      <a:solidFill>
                        <a:srgbClr val="003E71"/>
                      </a:solidFill>
                      <a:prstDash val="solid"/>
                    </a:lnL>
                    <a:lnT w="6350">
                      <a:solidFill>
                        <a:srgbClr val="003E71"/>
                      </a:solidFill>
                      <a:prstDash val="solid"/>
                    </a:lnT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marR="261620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dirty="0" sz="1400" spc="-5" b="1">
                          <a:solidFill>
                            <a:srgbClr val="003763"/>
                          </a:solidFill>
                          <a:latin typeface="Calibri"/>
                          <a:cs typeface="Calibri"/>
                        </a:rPr>
                        <a:t>460</a:t>
                      </a:r>
                      <a:endParaRPr sz="1400">
                        <a:latin typeface="Calibri"/>
                        <a:cs typeface="Calibri"/>
                      </a:endParaRPr>
                    </a:p>
                  </a:txBody>
                  <a:tcPr marL="0" marR="0" marB="0" marT="34925">
                    <a:lnR w="6350">
                      <a:solidFill>
                        <a:srgbClr val="003E71"/>
                      </a:solidFill>
                      <a:prstDash val="solid"/>
                    </a:lnR>
                    <a:lnT w="6350">
                      <a:solidFill>
                        <a:srgbClr val="003E71"/>
                      </a:solidFill>
                      <a:prstDash val="solid"/>
                    </a:lnT>
                    <a:lnB w="6350">
                      <a:solidFill>
                        <a:srgbClr val="003E7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572770"/>
            <a:ext cx="7082790" cy="51371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200">
                <a:solidFill>
                  <a:srgbClr val="003763"/>
                </a:solidFill>
              </a:rPr>
              <a:t>AL</a:t>
            </a:r>
            <a:r>
              <a:rPr dirty="0" sz="3200" spc="-5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is </a:t>
            </a:r>
            <a:r>
              <a:rPr dirty="0" sz="3200" spc="-10">
                <a:solidFill>
                  <a:srgbClr val="003763"/>
                </a:solidFill>
              </a:rPr>
              <a:t>ready</a:t>
            </a:r>
            <a:r>
              <a:rPr dirty="0" sz="3200" spc="-25">
                <a:solidFill>
                  <a:srgbClr val="003763"/>
                </a:solidFill>
              </a:rPr>
              <a:t> </a:t>
            </a:r>
            <a:r>
              <a:rPr dirty="0" sz="3200">
                <a:solidFill>
                  <a:srgbClr val="003763"/>
                </a:solidFill>
              </a:rPr>
              <a:t>with</a:t>
            </a:r>
            <a:r>
              <a:rPr dirty="0" sz="3200" spc="-5">
                <a:solidFill>
                  <a:srgbClr val="003763"/>
                </a:solidFill>
              </a:rPr>
              <a:t> OBD </a:t>
            </a:r>
            <a:r>
              <a:rPr dirty="0" sz="3200" spc="-10">
                <a:solidFill>
                  <a:srgbClr val="003763"/>
                </a:solidFill>
              </a:rPr>
              <a:t>II</a:t>
            </a:r>
            <a:r>
              <a:rPr dirty="0" sz="3200" spc="-5">
                <a:solidFill>
                  <a:srgbClr val="003763"/>
                </a:solidFill>
              </a:rPr>
              <a:t> compliant</a:t>
            </a:r>
            <a:r>
              <a:rPr dirty="0" sz="3200" spc="-35">
                <a:solidFill>
                  <a:srgbClr val="003763"/>
                </a:solidFill>
              </a:rPr>
              <a:t> </a:t>
            </a:r>
            <a:r>
              <a:rPr dirty="0" sz="3200" spc="-10">
                <a:solidFill>
                  <a:srgbClr val="003763"/>
                </a:solidFill>
              </a:rPr>
              <a:t>vehicles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784859" y="2936748"/>
            <a:ext cx="8737600" cy="3632200"/>
            <a:chOff x="784859" y="2936748"/>
            <a:chExt cx="8737600" cy="36322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363967" y="2936748"/>
              <a:ext cx="2157983" cy="126796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453383" y="5122164"/>
              <a:ext cx="2217419" cy="1446276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56019" y="5122164"/>
              <a:ext cx="2217420" cy="1370076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84859" y="3102864"/>
              <a:ext cx="1668779" cy="124206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023924" y="4412742"/>
            <a:ext cx="97218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ICV</a:t>
            </a:r>
            <a:r>
              <a:rPr dirty="0" sz="1800" spc="-6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25">
                <a:solidFill>
                  <a:srgbClr val="003763"/>
                </a:solidFill>
                <a:latin typeface="Calibri"/>
                <a:cs typeface="Calibri"/>
              </a:rPr>
              <a:t>Trucks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016757" y="4413884"/>
            <a:ext cx="116205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4x2</a:t>
            </a:r>
            <a:r>
              <a:rPr dirty="0" sz="1800" spc="-8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Haulage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371591" y="4450460"/>
            <a:ext cx="110998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25">
                <a:solidFill>
                  <a:srgbClr val="003763"/>
                </a:solidFill>
                <a:latin typeface="Calibri"/>
                <a:cs typeface="Calibri"/>
              </a:rPr>
              <a:t>MAV</a:t>
            </a:r>
            <a:r>
              <a:rPr dirty="0" sz="1800" spc="-75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25">
                <a:solidFill>
                  <a:srgbClr val="003763"/>
                </a:solidFill>
                <a:latin typeface="Calibri"/>
                <a:cs typeface="Calibri"/>
              </a:rPr>
              <a:t>Trucks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726426" y="4412742"/>
            <a:ext cx="7626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10">
                <a:solidFill>
                  <a:srgbClr val="003763"/>
                </a:solidFill>
                <a:latin typeface="Calibri"/>
                <a:cs typeface="Calibri"/>
              </a:rPr>
              <a:t>T</a:t>
            </a:r>
            <a:r>
              <a:rPr dirty="0" sz="1800" spc="-40">
                <a:solidFill>
                  <a:srgbClr val="003763"/>
                </a:solidFill>
                <a:latin typeface="Calibri"/>
                <a:cs typeface="Calibri"/>
              </a:rPr>
              <a:t>r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ac</a:t>
            </a:r>
            <a:r>
              <a:rPr dirty="0" sz="1800" spc="-20">
                <a:solidFill>
                  <a:srgbClr val="003763"/>
                </a:solidFill>
                <a:latin typeface="Calibri"/>
                <a:cs typeface="Calibri"/>
              </a:rPr>
              <a:t>t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o</a:t>
            </a:r>
            <a:r>
              <a:rPr dirty="0" sz="1800" spc="-45">
                <a:solidFill>
                  <a:srgbClr val="003763"/>
                </a:solidFill>
                <a:latin typeface="Calibri"/>
                <a:cs typeface="Calibri"/>
              </a:rPr>
              <a:t>r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173969" y="3835400"/>
            <a:ext cx="70739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T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i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p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pe</a:t>
            </a:r>
            <a:r>
              <a:rPr dirty="0" sz="1800" spc="-40">
                <a:solidFill>
                  <a:srgbClr val="003763"/>
                </a:solidFill>
                <a:latin typeface="Calibri"/>
                <a:cs typeface="Calibri"/>
              </a:rPr>
              <a:t>r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2907792" y="2977895"/>
            <a:ext cx="8244840" cy="1329055"/>
            <a:chOff x="2907792" y="2977895"/>
            <a:chExt cx="8244840" cy="1329055"/>
          </a:xfrm>
        </p:grpSpPr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907792" y="3140963"/>
              <a:ext cx="2072639" cy="1165860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233416" y="3040379"/>
              <a:ext cx="2130551" cy="1266444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592056" y="2977895"/>
              <a:ext cx="1560576" cy="1277111"/>
            </a:xfrm>
            <a:prstGeom prst="rect">
              <a:avLst/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4156328" y="6539280"/>
            <a:ext cx="92519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ICV</a:t>
            </a:r>
            <a:r>
              <a:rPr dirty="0" sz="1800" spc="-8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Buses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907148" y="6534404"/>
            <a:ext cx="105918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MCV</a:t>
            </a:r>
            <a:r>
              <a:rPr dirty="0" sz="1800" spc="-60">
                <a:solidFill>
                  <a:srgbClr val="003763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buses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2103120" y="1744979"/>
            <a:ext cx="9006840" cy="5058410"/>
            <a:chOff x="2103120" y="1744979"/>
            <a:chExt cx="9006840" cy="5058410"/>
          </a:xfrm>
        </p:grpSpPr>
        <p:pic>
          <p:nvPicPr>
            <p:cNvPr id="20" name="object 20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691128" y="1883663"/>
              <a:ext cx="876300" cy="918972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628132" y="1744979"/>
              <a:ext cx="1024128" cy="1039368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103120" y="4344923"/>
              <a:ext cx="466344" cy="417575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628388" y="2039111"/>
              <a:ext cx="469391" cy="414527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6787896" y="2020823"/>
              <a:ext cx="469392" cy="414527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0640567" y="4306823"/>
              <a:ext cx="469392" cy="414527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535923" y="4328159"/>
              <a:ext cx="469392" cy="414527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6524244" y="4340351"/>
              <a:ext cx="469392" cy="414528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277868" y="4312919"/>
              <a:ext cx="469391" cy="414527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5227320" y="6388606"/>
              <a:ext cx="469391" cy="414528"/>
            </a:xfrm>
            <a:prstGeom prst="rect">
              <a:avLst/>
            </a:prstGeom>
          </p:spPr>
        </p:pic>
        <p:pic>
          <p:nvPicPr>
            <p:cNvPr id="30" name="object 30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004048" y="6388606"/>
              <a:ext cx="469392" cy="414528"/>
            </a:xfrm>
            <a:prstGeom prst="rect">
              <a:avLst/>
            </a:prstGeom>
          </p:spPr>
        </p:pic>
      </p:grpSp>
      <p:sp>
        <p:nvSpPr>
          <p:cNvPr id="31" name="object 31"/>
          <p:cNvSpPr txBox="1"/>
          <p:nvPr/>
        </p:nvSpPr>
        <p:spPr>
          <a:xfrm>
            <a:off x="9876281" y="4433442"/>
            <a:ext cx="70739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T</a:t>
            </a:r>
            <a:r>
              <a:rPr dirty="0" sz="1800" spc="-10">
                <a:solidFill>
                  <a:srgbClr val="003763"/>
                </a:solidFill>
                <a:latin typeface="Calibri"/>
                <a:cs typeface="Calibri"/>
              </a:rPr>
              <a:t>i</a:t>
            </a:r>
            <a:r>
              <a:rPr dirty="0" sz="1800" spc="-5">
                <a:solidFill>
                  <a:srgbClr val="003763"/>
                </a:solidFill>
                <a:latin typeface="Calibri"/>
                <a:cs typeface="Calibri"/>
              </a:rPr>
              <a:t>p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pe</a:t>
            </a:r>
            <a:r>
              <a:rPr dirty="0" sz="1800" spc="-40">
                <a:solidFill>
                  <a:srgbClr val="003763"/>
                </a:solidFill>
                <a:latin typeface="Calibri"/>
                <a:cs typeface="Calibri"/>
              </a:rPr>
              <a:t>r</a:t>
            </a:r>
            <a:r>
              <a:rPr dirty="0" sz="1800">
                <a:solidFill>
                  <a:srgbClr val="003763"/>
                </a:solidFill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1999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15083" y="402336"/>
              <a:ext cx="7798308" cy="3122676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657860">
              <a:lnSpc>
                <a:spcPct val="100000"/>
              </a:lnSpc>
              <a:spcBef>
                <a:spcPts val="105"/>
              </a:spcBef>
            </a:pPr>
            <a:r>
              <a:rPr dirty="0" spc="-5"/>
              <a:t>Thank</a:t>
            </a:r>
            <a:r>
              <a:rPr dirty="0" spc="-105"/>
              <a:t> </a:t>
            </a:r>
            <a:r>
              <a:rPr dirty="0" spc="-215"/>
              <a:t>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Ravi C.S.K (Product Management - Trucks)</dc:creator>
  <dc:title>OBDII implementation</dc:title>
  <dcterms:created xsi:type="dcterms:W3CDTF">2023-05-27T06:06:14Z</dcterms:created>
  <dcterms:modified xsi:type="dcterms:W3CDTF">2023-05-27T06:06:14Z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2023-02-20T00:00:00Z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2023-05-27T00:00:00Z</vt:filetime>
  </property>
</Properties>
</file>